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15"/>
  </p:notesMasterIdLst>
  <p:sldIdLst>
    <p:sldId id="256" r:id="rId2"/>
    <p:sldId id="268" r:id="rId3"/>
    <p:sldId id="269" r:id="rId4"/>
    <p:sldId id="267" r:id="rId5"/>
    <p:sldId id="257" r:id="rId6"/>
    <p:sldId id="263" r:id="rId7"/>
    <p:sldId id="264" r:id="rId8"/>
    <p:sldId id="262" r:id="rId9"/>
    <p:sldId id="260" r:id="rId10"/>
    <p:sldId id="265" r:id="rId11"/>
    <p:sldId id="259" r:id="rId12"/>
    <p:sldId id="266" r:id="rId13"/>
    <p:sldId id="25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eno,Melissa M" initials="MM" lastIdx="1" clrIdx="0">
    <p:extLst>
      <p:ext uri="{19B8F6BF-5375-455C-9EA6-DF929625EA0E}">
        <p15:presenceInfo xmlns:p15="http://schemas.microsoft.com/office/powerpoint/2012/main" userId="S::melimore86@ufl.edu::d865c150-a081-4a02-9cdf-1beb752245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7333" autoAdjust="0"/>
  </p:normalViewPr>
  <p:slideViewPr>
    <p:cSldViewPr snapToGrid="0" snapToObjects="1">
      <p:cViewPr varScale="1">
        <p:scale>
          <a:sx n="77" d="100"/>
          <a:sy n="77" d="100"/>
        </p:scale>
        <p:origin x="187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85D47-6A9C-4CDF-A63D-444D3F5C250C}" type="datetimeFigureOut">
              <a:rPr lang="en-US" smtClean="0"/>
              <a:t>10/14/2020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88359B-1D43-45E1-9AD2-C01AB606DD72}" type="slidenum">
              <a:rPr lang="en-US" smtClean="0"/>
              <a:t>‹#›</a:t>
            </a:fld>
            <a:endParaRPr lang="en-US"/>
          </a:p>
        </p:txBody>
      </p:sp>
    </p:spTree>
    <p:extLst>
      <p:ext uri="{BB962C8B-B14F-4D97-AF65-F5344CB8AC3E}">
        <p14:creationId xmlns:p14="http://schemas.microsoft.com/office/powerpoint/2010/main" val="2247513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agu.org/Publish-with-AGU/Publish/Author-Resources/Graphic-Requirement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88359B-1D43-45E1-9AD2-C01AB606DD72}" type="slidenum">
              <a:rPr lang="en-US" smtClean="0"/>
              <a:t>2</a:t>
            </a:fld>
            <a:endParaRPr lang="en-US"/>
          </a:p>
        </p:txBody>
      </p:sp>
    </p:spTree>
    <p:extLst>
      <p:ext uri="{BB962C8B-B14F-4D97-AF65-F5344CB8AC3E}">
        <p14:creationId xmlns:p14="http://schemas.microsoft.com/office/powerpoint/2010/main" val="2790125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(left) –</a:t>
            </a:r>
          </a:p>
          <a:p>
            <a:pPr algn="l"/>
            <a:r>
              <a:rPr lang="en-US" b="0" i="0" dirty="0">
                <a:solidFill>
                  <a:srgbClr val="333333"/>
                </a:solidFill>
                <a:effectLst/>
                <a:latin typeface="Source Sans Pro" panose="020B0503030403020204" pitchFamily="34" charset="0"/>
              </a:rPr>
              <a:t>Third River - Lower Passaic River Basin 2020</a:t>
            </a:r>
          </a:p>
          <a:p>
            <a:pPr algn="l"/>
            <a:r>
              <a:rPr lang="en-US" b="0" i="0" dirty="0">
                <a:solidFill>
                  <a:srgbClr val="333333"/>
                </a:solidFill>
                <a:effectLst/>
                <a:latin typeface="Source Sans Pro" panose="020B0503030403020204" pitchFamily="34" charset="0"/>
              </a:rPr>
              <a:t>Release Date: </a:t>
            </a:r>
            <a:r>
              <a:rPr lang="en-US" b="0" i="0" cap="all" dirty="0">
                <a:solidFill>
                  <a:srgbClr val="333333"/>
                </a:solidFill>
                <a:effectLst/>
                <a:latin typeface="Source Sans Pro" panose="020B0503030403020204" pitchFamily="34" charset="0"/>
              </a:rPr>
              <a:t>APRIL 27, 2020</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Lower </a:t>
            </a:r>
            <a:r>
              <a:rPr lang="en-US" b="0" i="0" dirty="0" err="1">
                <a:solidFill>
                  <a:srgbClr val="333333"/>
                </a:solidFill>
                <a:effectLst/>
                <a:latin typeface="Source Sans Pro" panose="020B0503030403020204" pitchFamily="34" charset="0"/>
              </a:rPr>
              <a:t>Passic</a:t>
            </a:r>
            <a:r>
              <a:rPr lang="en-US" b="0" i="0" dirty="0">
                <a:solidFill>
                  <a:srgbClr val="333333"/>
                </a:solidFill>
                <a:effectLst/>
                <a:latin typeface="Source Sans Pro" panose="020B0503030403020204" pitchFamily="34" charset="0"/>
              </a:rPr>
              <a:t> River - Third River Basin 2020</a:t>
            </a:r>
          </a:p>
          <a:p>
            <a:r>
              <a:rPr lang="en-US" dirty="0"/>
              <a:t>https://www.usgs.gov/maps/third-river-lower-passaic-river-basin-2020</a:t>
            </a:r>
          </a:p>
          <a:p>
            <a:endParaRPr lang="en-US" dirty="0"/>
          </a:p>
          <a:p>
            <a:r>
              <a:rPr lang="en-US" dirty="0"/>
              <a:t>Figure (right)- </a:t>
            </a:r>
            <a:r>
              <a:rPr lang="en-US" b="0" i="0" dirty="0">
                <a:solidFill>
                  <a:srgbClr val="333333"/>
                </a:solidFill>
                <a:effectLst/>
                <a:latin typeface="Open Sans"/>
              </a:rPr>
              <a:t>From the USGS press release:</a:t>
            </a:r>
            <a:br>
              <a:rPr lang="en-US" dirty="0"/>
            </a:br>
            <a:br>
              <a:rPr lang="en-US" dirty="0"/>
            </a:br>
            <a:r>
              <a:rPr lang="en-US" b="0" i="1" dirty="0">
                <a:solidFill>
                  <a:srgbClr val="333333"/>
                </a:solidFill>
                <a:effectLst/>
                <a:latin typeface="Open Sans"/>
              </a:rPr>
              <a:t>The first topographic map of Mercury was released by the U.S. Geological Survey, Arizona State University, Carnegie Institute of Washington, Johns Hopkins University Applied Physics Laboratory and NASA. This high-resolution map provides the first comprehensive view of Mercury’s entire surface, illustrating the planet’s craters, volcanoes and tectonic landforms. This product brings together observations and scientific findings from NASA’s </a:t>
            </a:r>
            <a:r>
              <a:rPr lang="en-US" b="0" i="1" dirty="0" err="1">
                <a:solidFill>
                  <a:srgbClr val="333333"/>
                </a:solidFill>
                <a:effectLst/>
                <a:latin typeface="Open Sans"/>
              </a:rPr>
              <a:t>MErcury</a:t>
            </a:r>
            <a:r>
              <a:rPr lang="en-US" b="0" i="1" dirty="0">
                <a:solidFill>
                  <a:srgbClr val="333333"/>
                </a:solidFill>
                <a:effectLst/>
                <a:latin typeface="Open Sans"/>
              </a:rPr>
              <a:t> Surface, Space </a:t>
            </a:r>
            <a:r>
              <a:rPr lang="en-US" b="0" i="1" dirty="0" err="1">
                <a:solidFill>
                  <a:srgbClr val="333333"/>
                </a:solidFill>
                <a:effectLst/>
                <a:latin typeface="Open Sans"/>
              </a:rPr>
              <a:t>ENvironment</a:t>
            </a:r>
            <a:r>
              <a:rPr lang="en-US" b="0" i="1" dirty="0">
                <a:solidFill>
                  <a:srgbClr val="333333"/>
                </a:solidFill>
                <a:effectLst/>
                <a:latin typeface="Open Sans"/>
              </a:rPr>
              <a:t>, </a:t>
            </a:r>
            <a:r>
              <a:rPr lang="en-US" b="0" i="1" dirty="0" err="1">
                <a:solidFill>
                  <a:srgbClr val="333333"/>
                </a:solidFill>
                <a:effectLst/>
                <a:latin typeface="Open Sans"/>
              </a:rPr>
              <a:t>GEochemistry</a:t>
            </a:r>
            <a:r>
              <a:rPr lang="en-US" b="0" i="1" dirty="0">
                <a:solidFill>
                  <a:srgbClr val="333333"/>
                </a:solidFill>
                <a:effectLst/>
                <a:latin typeface="Open Sans"/>
              </a:rPr>
              <a:t>, and Ranging (MESSENGER) spacecraft, which was the first spacecraft to orbit Mercury.</a:t>
            </a:r>
            <a:endParaRPr lang="en-US" dirty="0"/>
          </a:p>
        </p:txBody>
      </p:sp>
      <p:sp>
        <p:nvSpPr>
          <p:cNvPr id="4" name="Slide Number Placeholder 3"/>
          <p:cNvSpPr>
            <a:spLocks noGrp="1"/>
          </p:cNvSpPr>
          <p:nvPr>
            <p:ph type="sldNum" sz="quarter" idx="5"/>
          </p:nvPr>
        </p:nvSpPr>
        <p:spPr/>
        <p:txBody>
          <a:bodyPr/>
          <a:lstStyle/>
          <a:p>
            <a:fld id="{5688359B-1D43-45E1-9AD2-C01AB606DD72}" type="slidenum">
              <a:rPr lang="en-US" smtClean="0"/>
              <a:t>3</a:t>
            </a:fld>
            <a:endParaRPr lang="en-US"/>
          </a:p>
        </p:txBody>
      </p:sp>
    </p:spTree>
    <p:extLst>
      <p:ext uri="{BB962C8B-B14F-4D97-AF65-F5344CB8AC3E}">
        <p14:creationId xmlns:p14="http://schemas.microsoft.com/office/powerpoint/2010/main" val="1729168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62626"/>
                </a:solidFill>
                <a:effectLst/>
                <a:latin typeface="Roboto" panose="02000000000000000000" pitchFamily="2" charset="0"/>
              </a:rPr>
              <a:t>Figure- (left) A raster-based file is made from a grid of pixels. (right) A vector-based file is created from mathematically mapped lines and shapes. (</a:t>
            </a:r>
            <a:r>
              <a:rPr lang="en-US" sz="1200" dirty="0">
                <a:latin typeface="Arial Nova" panose="020B0604020202020204" pitchFamily="34" charset="0"/>
                <a:hlinkClick r:id="rId3"/>
              </a:rPr>
              <a:t>https://www.agu.org/Publish-with-AGU/Publish/Author-Resources/Graphic-Requirements</a:t>
            </a:r>
            <a:endParaRPr lang="en-US" sz="1200" dirty="0">
              <a:latin typeface="Arial Nov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62626"/>
                </a:solidFill>
                <a:effectLst/>
                <a:latin typeface="Roboto" panose="02000000000000000000" pitchFamily="2" charset="0"/>
              </a:rPr>
              <a:t>)</a:t>
            </a:r>
          </a:p>
          <a:p>
            <a:pPr algn="l"/>
            <a:endParaRPr lang="en-US" b="0" i="0" dirty="0">
              <a:solidFill>
                <a:srgbClr val="262626"/>
              </a:solidFill>
              <a:effectLst/>
              <a:latin typeface="Roboto" panose="02000000000000000000" pitchFamily="2" charset="0"/>
            </a:endParaRPr>
          </a:p>
          <a:p>
            <a:pPr algn="l"/>
            <a:r>
              <a:rPr lang="en-US" b="0" i="0" dirty="0">
                <a:solidFill>
                  <a:srgbClr val="262626"/>
                </a:solidFill>
                <a:effectLst/>
                <a:latin typeface="Roboto" panose="02000000000000000000" pitchFamily="2" charset="0"/>
              </a:rPr>
              <a:t>-.eps is a vector graphics format. Vector graphics combine mathematically mapped points, lines, curves, and shapes to create images. These files provide the sharpest reproduction of line art, graphs, and text and can be enlarged without any loss in quality.</a:t>
            </a:r>
          </a:p>
          <a:p>
            <a:pPr algn="l"/>
            <a:endParaRPr lang="en-US" b="0" i="0" dirty="0">
              <a:solidFill>
                <a:srgbClr val="262626"/>
              </a:solidFill>
              <a:effectLst/>
              <a:latin typeface="Roboto" panose="02000000000000000000" pitchFamily="2" charset="0"/>
            </a:endParaRPr>
          </a:p>
          <a:p>
            <a:pPr algn="l"/>
            <a:r>
              <a:rPr lang="en-US" b="0" i="0" dirty="0">
                <a:solidFill>
                  <a:srgbClr val="262626"/>
                </a:solidFill>
                <a:effectLst/>
                <a:latin typeface="Roboto" panose="02000000000000000000" pitchFamily="2" charset="0"/>
              </a:rPr>
              <a:t>-.</a:t>
            </a:r>
            <a:r>
              <a:rPr lang="en-US" b="0" i="0" dirty="0" err="1">
                <a:solidFill>
                  <a:srgbClr val="262626"/>
                </a:solidFill>
                <a:effectLst/>
                <a:latin typeface="Roboto" panose="02000000000000000000" pitchFamily="2" charset="0"/>
              </a:rPr>
              <a:t>tif</a:t>
            </a:r>
            <a:r>
              <a:rPr lang="en-US" b="0" i="0" dirty="0">
                <a:solidFill>
                  <a:srgbClr val="262626"/>
                </a:solidFill>
                <a:effectLst/>
                <a:latin typeface="Roboto" panose="02000000000000000000" pitchFamily="2" charset="0"/>
              </a:rPr>
              <a:t> and .jpg files are raster graphics formats. Raster-based art forms images through a grid of pixels, or points of color. These files are best for reproducing photography and photorealistic images. The quality of a raster image depends on resolution, or the number pixels per inch (PPI). Therefore, all raster graphics must have a resolution between 300 and 600 </a:t>
            </a:r>
            <a:r>
              <a:rPr lang="en-US" b="0" i="0" dirty="0" err="1">
                <a:solidFill>
                  <a:srgbClr val="262626"/>
                </a:solidFill>
                <a:effectLst/>
                <a:latin typeface="Roboto" panose="02000000000000000000" pitchFamily="2" charset="0"/>
              </a:rPr>
              <a:t>ppi</a:t>
            </a:r>
            <a:r>
              <a:rPr lang="en-US" b="0" i="0" dirty="0">
                <a:solidFill>
                  <a:srgbClr val="262626"/>
                </a:solidFill>
                <a:effectLst/>
                <a:latin typeface="Roboto" panose="02000000000000000000" pitchFamily="2" charset="0"/>
              </a:rPr>
              <a:t> (at final size).</a:t>
            </a:r>
          </a:p>
          <a:p>
            <a:pPr algn="l"/>
            <a:endParaRPr lang="en-US" b="0" i="0" dirty="0">
              <a:solidFill>
                <a:srgbClr val="262626"/>
              </a:solidFill>
              <a:effectLst/>
              <a:latin typeface="Roboto" panose="02000000000000000000" pitchFamily="2" charset="0"/>
            </a:endParaRPr>
          </a:p>
          <a:p>
            <a:pPr algn="l"/>
            <a:r>
              <a:rPr lang="en-US" b="0" i="0" dirty="0">
                <a:solidFill>
                  <a:srgbClr val="262626"/>
                </a:solidFill>
                <a:effectLst/>
                <a:latin typeface="Roboto" panose="02000000000000000000" pitchFamily="2" charset="0"/>
              </a:rPr>
              <a:t>-.pdf is an open standard for exchanging documents. Depending on the software used to create it, a .pdf can contain high-quality vector and/or raster-based images. Always choose “Press Quality” under .pdf options.</a:t>
            </a:r>
          </a:p>
          <a:p>
            <a:pPr algn="l"/>
            <a:endParaRPr lang="en-US" b="0" i="0" dirty="0">
              <a:solidFill>
                <a:srgbClr val="262626"/>
              </a:solidFill>
              <a:effectLst/>
              <a:latin typeface="Roboto" panose="02000000000000000000" pitchFamily="2" charset="0"/>
            </a:endParaRPr>
          </a:p>
          <a:p>
            <a:pPr algn="l"/>
            <a:r>
              <a:rPr lang="en-US" b="0" i="0" dirty="0">
                <a:solidFill>
                  <a:srgbClr val="444444"/>
                </a:solidFill>
                <a:effectLst/>
                <a:latin typeface="arial" panose="020B0604020202020204" pitchFamily="34" charset="0"/>
              </a:rPr>
              <a:t>RGB refers to the primary colors of light, Red, Green and Blue, that are used in monitors, television screens, digital cameras and scanners. CMYK refers to the primary colors of pigment: Cyan, Magenta, Yellow, and Black</a:t>
            </a:r>
          </a:p>
          <a:p>
            <a:pPr algn="l"/>
            <a:endParaRPr lang="en-US" b="0" i="0" dirty="0">
              <a:solidFill>
                <a:srgbClr val="444444"/>
              </a:solidFill>
              <a:effectLst/>
              <a:latin typeface="arial" panose="020B0604020202020204" pitchFamily="34" charset="0"/>
            </a:endParaRPr>
          </a:p>
          <a:p>
            <a:pPr algn="l"/>
            <a:r>
              <a:rPr lang="en-US" dirty="0"/>
              <a:t>ArcMap raster layers always render internally as RGB colors. This means that even when a raster is defined with the color selector in CMYK mode, it does not internally get marked as CMYK color, and the raster layers stores only the RGB equivalent.</a:t>
            </a:r>
          </a:p>
        </p:txBody>
      </p:sp>
      <p:sp>
        <p:nvSpPr>
          <p:cNvPr id="4" name="Slide Number Placeholder 3"/>
          <p:cNvSpPr>
            <a:spLocks noGrp="1"/>
          </p:cNvSpPr>
          <p:nvPr>
            <p:ph type="sldNum" sz="quarter" idx="5"/>
          </p:nvPr>
        </p:nvSpPr>
        <p:spPr/>
        <p:txBody>
          <a:bodyPr/>
          <a:lstStyle/>
          <a:p>
            <a:fld id="{5688359B-1D43-45E1-9AD2-C01AB606DD72}" type="slidenum">
              <a:rPr lang="en-US" smtClean="0"/>
              <a:t>4</a:t>
            </a:fld>
            <a:endParaRPr lang="en-US"/>
          </a:p>
        </p:txBody>
      </p:sp>
    </p:spTree>
    <p:extLst>
      <p:ext uri="{BB962C8B-B14F-4D97-AF65-F5344CB8AC3E}">
        <p14:creationId xmlns:p14="http://schemas.microsoft.com/office/powerpoint/2010/main" val="4254967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TITLE: the title should be in a large font, easily identifiable as the title of the map and should include descriptive text as to the location and purpose of the map</a:t>
            </a:r>
          </a:p>
          <a:p>
            <a:pPr marL="228600" indent="-228600">
              <a:buAutoNum type="arabicPeriod"/>
            </a:pPr>
            <a:r>
              <a:rPr lang="en-US" dirty="0"/>
              <a:t>2. SCALE INDICATOR: the scale of the map is typically indicated by a graphic bar scale, a representative fraction or a verbal scale</a:t>
            </a:r>
          </a:p>
          <a:p>
            <a:pPr marL="228600" indent="-228600">
              <a:buAutoNum type="arabicPeriod"/>
            </a:pPr>
            <a:r>
              <a:rPr lang="en-US" dirty="0"/>
              <a:t>3. ORIENTATION: a map should indicate which way is north (and/or south, east and west). </a:t>
            </a:r>
          </a:p>
          <a:p>
            <a:pPr marL="228600" indent="-228600">
              <a:buAutoNum type="arabicPeriod"/>
            </a:pPr>
            <a:r>
              <a:rPr lang="en-US" dirty="0"/>
              <a:t>4. BORDER(s) (or </a:t>
            </a:r>
            <a:r>
              <a:rPr lang="en-US" dirty="0" err="1"/>
              <a:t>Neatline</a:t>
            </a:r>
            <a:r>
              <a:rPr lang="en-US" dirty="0"/>
              <a:t>): a map border identifies exactly where the mapped area stops and should be close to the edges of the mapped area. The distance between the map and it’s border should be the same on all sides (balanced</a:t>
            </a:r>
          </a:p>
          <a:p>
            <a:pPr marL="228600" indent="-228600">
              <a:buAutoNum type="arabicPeriod"/>
            </a:pPr>
            <a:r>
              <a:rPr lang="en-US" dirty="0"/>
              <a:t>5. LEGEND: required if the map uses symbols or colors (including shades of gray and patterns). Maps (and certain map features) do not need legends if the symbology is so common or simple as to be easily understood by the reader. However, it must be clear what each marker or line type, weight and pattern represents. </a:t>
            </a:r>
          </a:p>
          <a:p>
            <a:pPr marL="228600" indent="-228600">
              <a:buAutoNum type="arabicPeriod"/>
            </a:pPr>
            <a:r>
              <a:rPr lang="en-US" dirty="0"/>
              <a:t>6. MAP CREDITS: - SOURCE OF DATA (especially on thematic maps) - NAME of the cartographer - DATE of the map creation/publication - DATE of the map data - Optional: PROJECTION of the map (especially for small-scale maps) </a:t>
            </a:r>
          </a:p>
          <a:p>
            <a:pPr marL="228600" indent="-228600">
              <a:buAutoNum type="arabicPeriod"/>
            </a:pPr>
            <a:r>
              <a:rPr lang="en-US" dirty="0"/>
              <a:t>7. LOCATOR MAP (INSET, OPTIONAL)</a:t>
            </a:r>
          </a:p>
          <a:p>
            <a:pPr marL="228600" indent="-228600">
              <a:buAutoNum type="arabicPeriod"/>
            </a:pPr>
            <a:r>
              <a:rPr lang="en-US" dirty="0"/>
              <a:t>8. EFFECTIVE GRAPHICAL DESIGN: the layout design is as important as effective sentence structure is to written text. Design refers to the planning and decision making processes involved in the visual display of the spatial data. You can achieve balance by rearranging the map elements (scale, north arrow, legend, title, etc.) and changing size of the text, border. etc. The map and map elements should be: - Neat and clear - Appropriately and consistently generalized -</a:t>
            </a:r>
          </a:p>
          <a:p>
            <a:pPr marL="228600" indent="-228600">
              <a:buAutoNum type="arabicPeriod"/>
            </a:pPr>
            <a:r>
              <a:rPr lang="en-US" dirty="0"/>
              <a:t>9. VISUAL HIERARCHY: a hierarchy of symbology should be used for the lettering, line weights and shading. More important features are typically larger and/or darker, less important/background information should be smaller and/or lighter.</a:t>
            </a:r>
          </a:p>
          <a:p>
            <a:pPr marL="228600" indent="-228600">
              <a:buAutoNum type="arabicPeriod"/>
            </a:pPr>
            <a:r>
              <a:rPr lang="en-US" dirty="0"/>
              <a:t>10. PURPOSE: All maps have a purpose which influences every element of the map and the map layout. </a:t>
            </a:r>
          </a:p>
        </p:txBody>
      </p:sp>
      <p:sp>
        <p:nvSpPr>
          <p:cNvPr id="4" name="Slide Number Placeholder 3"/>
          <p:cNvSpPr>
            <a:spLocks noGrp="1"/>
          </p:cNvSpPr>
          <p:nvPr>
            <p:ph type="sldNum" sz="quarter" idx="5"/>
          </p:nvPr>
        </p:nvSpPr>
        <p:spPr/>
        <p:txBody>
          <a:bodyPr/>
          <a:lstStyle/>
          <a:p>
            <a:fld id="{5688359B-1D43-45E1-9AD2-C01AB606DD72}" type="slidenum">
              <a:rPr lang="en-US" smtClean="0"/>
              <a:t>5</a:t>
            </a:fld>
            <a:endParaRPr lang="en-US"/>
          </a:p>
        </p:txBody>
      </p:sp>
    </p:spTree>
    <p:extLst>
      <p:ext uri="{BB962C8B-B14F-4D97-AF65-F5344CB8AC3E}">
        <p14:creationId xmlns:p14="http://schemas.microsoft.com/office/powerpoint/2010/main" val="380413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88359B-1D43-45E1-9AD2-C01AB606DD72}" type="slidenum">
              <a:rPr lang="en-US" smtClean="0"/>
              <a:t>6</a:t>
            </a:fld>
            <a:endParaRPr lang="en-US"/>
          </a:p>
        </p:txBody>
      </p:sp>
    </p:spTree>
    <p:extLst>
      <p:ext uri="{BB962C8B-B14F-4D97-AF65-F5344CB8AC3E}">
        <p14:creationId xmlns:p14="http://schemas.microsoft.com/office/powerpoint/2010/main" val="29310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figures- https://www.researchgate.net/publication/258434003_Validation_Protocol_for_Emergency_Response_Geo-information_Products/figures?lo=1</a:t>
            </a:r>
          </a:p>
          <a:p>
            <a:endParaRPr lang="en-US" dirty="0"/>
          </a:p>
          <a:p>
            <a:r>
              <a:rPr lang="en-US" dirty="0"/>
              <a:t>This graduated color ramp can be used only for quantitative data. Light color (yellow) expresses small value, dark color (brown) expresses big value. The week of vacation is not small or big value. </a:t>
            </a:r>
          </a:p>
          <a:p>
            <a:endParaRPr lang="en-US" dirty="0"/>
          </a:p>
          <a:p>
            <a:endParaRPr lang="en-US" dirty="0"/>
          </a:p>
        </p:txBody>
      </p:sp>
      <p:sp>
        <p:nvSpPr>
          <p:cNvPr id="4" name="Slide Number Placeholder 3"/>
          <p:cNvSpPr>
            <a:spLocks noGrp="1"/>
          </p:cNvSpPr>
          <p:nvPr>
            <p:ph type="sldNum" sz="quarter" idx="5"/>
          </p:nvPr>
        </p:nvSpPr>
        <p:spPr/>
        <p:txBody>
          <a:bodyPr/>
          <a:lstStyle/>
          <a:p>
            <a:fld id="{5688359B-1D43-45E1-9AD2-C01AB606DD72}" type="slidenum">
              <a:rPr lang="en-US" smtClean="0"/>
              <a:t>7</a:t>
            </a:fld>
            <a:endParaRPr lang="en-US"/>
          </a:p>
        </p:txBody>
      </p:sp>
    </p:spTree>
    <p:extLst>
      <p:ext uri="{BB962C8B-B14F-4D97-AF65-F5344CB8AC3E}">
        <p14:creationId xmlns:p14="http://schemas.microsoft.com/office/powerpoint/2010/main" val="84885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Both figures (</a:t>
            </a:r>
            <a:r>
              <a:rPr lang="en-US" b="0" i="0" dirty="0">
                <a:solidFill>
                  <a:srgbClr val="333333"/>
                </a:solidFill>
                <a:effectLst/>
                <a:latin typeface="Roboto" panose="02000000000000000000" pitchFamily="2" charset="0"/>
              </a:rPr>
              <a:t>http://katrinalaygo.blogspot.com/2010/01/what-makes-good-and-bad-map.html)</a:t>
            </a:r>
            <a:endParaRPr lang="en-US" dirty="0"/>
          </a:p>
          <a:p>
            <a:endParaRPr lang="en-US" b="0" i="0" dirty="0">
              <a:solidFill>
                <a:srgbClr val="333333"/>
              </a:solidFill>
              <a:effectLst/>
              <a:latin typeface="Roboto" panose="02000000000000000000" pitchFamily="2" charset="0"/>
            </a:endParaRPr>
          </a:p>
          <a:p>
            <a:r>
              <a:rPr lang="en-US" b="0" i="0" dirty="0">
                <a:solidFill>
                  <a:srgbClr val="333333"/>
                </a:solidFill>
                <a:effectLst/>
                <a:latin typeface="Roboto" panose="02000000000000000000" pitchFamily="2" charset="0"/>
              </a:rPr>
              <a:t>Figure (left) -Example of bad map readability due to inadequate symbols' </a:t>
            </a:r>
            <a:r>
              <a:rPr lang="en-US" b="0" i="0" dirty="0" err="1">
                <a:solidFill>
                  <a:srgbClr val="333333"/>
                </a:solidFill>
                <a:effectLst/>
                <a:latin typeface="Roboto" panose="02000000000000000000" pitchFamily="2" charset="0"/>
              </a:rPr>
              <a:t>colours</a:t>
            </a:r>
            <a:r>
              <a:rPr lang="en-US" b="0" i="0" dirty="0">
                <a:solidFill>
                  <a:srgbClr val="333333"/>
                </a:solidFill>
                <a:effectLst/>
                <a:latin typeface="Roboto" panose="02000000000000000000" pitchFamily="2" charset="0"/>
              </a:rPr>
              <a:t>  </a:t>
            </a:r>
          </a:p>
          <a:p>
            <a:endParaRPr lang="en-US" b="0" i="0" dirty="0">
              <a:solidFill>
                <a:srgbClr val="333333"/>
              </a:solidFill>
              <a:effectLst/>
              <a:latin typeface="Roboto" panose="02000000000000000000" pitchFamily="2" charset="0"/>
            </a:endParaRPr>
          </a:p>
          <a:p>
            <a:r>
              <a:rPr lang="en-US" b="0" i="0" dirty="0">
                <a:solidFill>
                  <a:srgbClr val="333333"/>
                </a:solidFill>
                <a:effectLst/>
                <a:latin typeface="Roboto" panose="02000000000000000000" pitchFamily="2" charset="0"/>
              </a:rPr>
              <a:t>Figure (right) - </a:t>
            </a:r>
            <a:r>
              <a:rPr lang="en-US" b="0" i="0" dirty="0">
                <a:solidFill>
                  <a:srgbClr val="333333"/>
                </a:solidFill>
                <a:effectLst/>
                <a:latin typeface="Verdana" panose="020B0604030504040204" pitchFamily="34" charset="0"/>
              </a:rPr>
              <a:t>There is no title or legend to describe what the map is depicting. A scale bar is missing, as well as a North arrow. The symbols, lines and points in the map do not have a legend for the viewer to understand what they represent. There are also too many red-brown points which make it difficult for the reader to see the map clearly, as many symbols overlap.</a:t>
            </a:r>
            <a:endParaRPr lang="en-US" b="0" i="0" dirty="0">
              <a:solidFill>
                <a:srgbClr val="333333"/>
              </a:solidFill>
              <a:effectLst/>
              <a:latin typeface="Roboto" panose="02000000000000000000"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5688359B-1D43-45E1-9AD2-C01AB606DD72}" type="slidenum">
              <a:rPr lang="en-US" smtClean="0"/>
              <a:t>10</a:t>
            </a:fld>
            <a:endParaRPr lang="en-US"/>
          </a:p>
        </p:txBody>
      </p:sp>
    </p:spTree>
    <p:extLst>
      <p:ext uri="{BB962C8B-B14F-4D97-AF65-F5344CB8AC3E}">
        <p14:creationId xmlns:p14="http://schemas.microsoft.com/office/powerpoint/2010/main" val="207633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Figures 1 and 2- https://mgimond.github.io/Spatial/good-map-making-tips.html</a:t>
            </a:r>
          </a:p>
          <a:p>
            <a:endParaRPr lang="en-US" dirty="0"/>
          </a:p>
          <a:p>
            <a:r>
              <a:rPr lang="en-US" dirty="0"/>
              <a:t>What would look better for a publication?</a:t>
            </a:r>
          </a:p>
          <a:p>
            <a:r>
              <a:rPr lang="en-US"/>
              <a:t>Why is </a:t>
            </a:r>
            <a:r>
              <a:rPr lang="en-US" dirty="0"/>
              <a:t>the scale not good on one of the figures? </a:t>
            </a:r>
          </a:p>
          <a:p>
            <a:r>
              <a:rPr lang="en-US" dirty="0"/>
              <a:t>Why is the color scheme better? </a:t>
            </a:r>
          </a:p>
        </p:txBody>
      </p:sp>
      <p:sp>
        <p:nvSpPr>
          <p:cNvPr id="4" name="Slide Number Placeholder 3"/>
          <p:cNvSpPr>
            <a:spLocks noGrp="1"/>
          </p:cNvSpPr>
          <p:nvPr>
            <p:ph type="sldNum" sz="quarter" idx="5"/>
          </p:nvPr>
        </p:nvSpPr>
        <p:spPr/>
        <p:txBody>
          <a:bodyPr/>
          <a:lstStyle/>
          <a:p>
            <a:fld id="{5688359B-1D43-45E1-9AD2-C01AB606DD72}" type="slidenum">
              <a:rPr lang="en-US" smtClean="0"/>
              <a:t>12</a:t>
            </a:fld>
            <a:endParaRPr lang="en-US"/>
          </a:p>
        </p:txBody>
      </p:sp>
    </p:spTree>
    <p:extLst>
      <p:ext uri="{BB962C8B-B14F-4D97-AF65-F5344CB8AC3E}">
        <p14:creationId xmlns:p14="http://schemas.microsoft.com/office/powerpoint/2010/main" val="98452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88359B-1D43-45E1-9AD2-C01AB606DD72}" type="slidenum">
              <a:rPr lang="en-US" smtClean="0"/>
              <a:t>13</a:t>
            </a:fld>
            <a:endParaRPr lang="en-US"/>
          </a:p>
        </p:txBody>
      </p:sp>
    </p:spTree>
    <p:extLst>
      <p:ext uri="{BB962C8B-B14F-4D97-AF65-F5344CB8AC3E}">
        <p14:creationId xmlns:p14="http://schemas.microsoft.com/office/powerpoint/2010/main" val="2227622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167667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88585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296206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8336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564160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763356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3442462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914024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1159112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797042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2F3E8B1C-86EF-43CF-8304-249481088644}" type="datetimeFigureOut">
              <a:rPr lang="en-US" smtClean="0"/>
              <a:t>10/14/2020</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C3DB2ADC-AF19-4574-8C10-79B5B04FCA27}" type="slidenum">
              <a:rPr lang="en-US" smtClean="0"/>
              <a:t>‹#›</a:t>
            </a:fld>
            <a:endParaRPr lang="en-US"/>
          </a:p>
        </p:txBody>
      </p:sp>
    </p:spTree>
    <p:extLst>
      <p:ext uri="{BB962C8B-B14F-4D97-AF65-F5344CB8AC3E}">
        <p14:creationId xmlns:p14="http://schemas.microsoft.com/office/powerpoint/2010/main" val="278649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2F3E8B1C-86EF-43CF-8304-249481088644}" type="datetimeFigureOut">
              <a:rPr lang="en-US" smtClean="0"/>
              <a:pPr/>
              <a:t>10/14/2020</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475122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hyperlink" Target="https://www.agu.org/Publish-with-AGU/Publish/Author-Resources/Graphic-Requirement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doi.org/10.3133/tm11B1" TargetMode="External"/><Relationship Id="rId5" Type="http://schemas.openxmlformats.org/officeDocument/2006/relationships/hyperlink" Target="https://www.wwu.edu/huxley/spatial/tut/what_all_maps_must_have.htm" TargetMode="External"/><Relationship Id="rId4" Type="http://schemas.openxmlformats.org/officeDocument/2006/relationships/hyperlink" Target="https://pubs.usgs.gov/tm/tm11b2/downloads/tm11b2_v2.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5F9BA-6958-7E4F-89C5-8C28666CE712}"/>
              </a:ext>
            </a:extLst>
          </p:cNvPr>
          <p:cNvSpPr>
            <a:spLocks noGrp="1"/>
          </p:cNvSpPr>
          <p:nvPr>
            <p:ph type="ctrTitle"/>
          </p:nvPr>
        </p:nvSpPr>
        <p:spPr>
          <a:xfrm>
            <a:off x="5604552" y="871758"/>
            <a:ext cx="5825448" cy="3871143"/>
          </a:xfrm>
        </p:spPr>
        <p:txBody>
          <a:bodyPr>
            <a:normAutofit/>
          </a:bodyPr>
          <a:lstStyle/>
          <a:p>
            <a:r>
              <a:rPr lang="en-US" dirty="0"/>
              <a:t>Maps for Publications as per USGS Standards</a:t>
            </a:r>
          </a:p>
        </p:txBody>
      </p:sp>
      <p:sp>
        <p:nvSpPr>
          <p:cNvPr id="3" name="Subtitle 2">
            <a:extLst>
              <a:ext uri="{FF2B5EF4-FFF2-40B4-BE49-F238E27FC236}">
                <a16:creationId xmlns:a16="http://schemas.microsoft.com/office/drawing/2014/main" id="{C73CD9D8-FF6E-8142-A2DF-1169D5BA58F2}"/>
              </a:ext>
            </a:extLst>
          </p:cNvPr>
          <p:cNvSpPr>
            <a:spLocks noGrp="1"/>
          </p:cNvSpPr>
          <p:nvPr>
            <p:ph type="subTitle" idx="1"/>
          </p:nvPr>
        </p:nvSpPr>
        <p:spPr>
          <a:xfrm>
            <a:off x="5619964" y="4785543"/>
            <a:ext cx="5322013" cy="1005657"/>
          </a:xfrm>
        </p:spPr>
        <p:txBody>
          <a:bodyPr>
            <a:normAutofit/>
          </a:bodyPr>
          <a:lstStyle/>
          <a:p>
            <a:pPr>
              <a:lnSpc>
                <a:spcPct val="110000"/>
              </a:lnSpc>
            </a:pPr>
            <a:r>
              <a:rPr lang="en-US" sz="1300" dirty="0"/>
              <a:t>By: Mel Moreno</a:t>
            </a:r>
          </a:p>
          <a:p>
            <a:pPr>
              <a:lnSpc>
                <a:spcPct val="110000"/>
              </a:lnSpc>
            </a:pPr>
            <a:r>
              <a:rPr lang="en-US" sz="1300" dirty="0"/>
              <a:t>October 15, 2020</a:t>
            </a:r>
          </a:p>
          <a:p>
            <a:pPr>
              <a:lnSpc>
                <a:spcPct val="110000"/>
              </a:lnSpc>
            </a:pPr>
            <a:r>
              <a:rPr lang="en-US" sz="1300" dirty="0"/>
              <a:t>FAS 6932</a:t>
            </a:r>
          </a:p>
        </p:txBody>
      </p:sp>
      <p:pic>
        <p:nvPicPr>
          <p:cNvPr id="4" name="Picture 3">
            <a:extLst>
              <a:ext uri="{FF2B5EF4-FFF2-40B4-BE49-F238E27FC236}">
                <a16:creationId xmlns:a16="http://schemas.microsoft.com/office/drawing/2014/main" id="{AED43375-7E9E-4D6B-B7E8-988F21A2F2F0}"/>
              </a:ext>
            </a:extLst>
          </p:cNvPr>
          <p:cNvPicPr>
            <a:picLocks noChangeAspect="1"/>
          </p:cNvPicPr>
          <p:nvPr/>
        </p:nvPicPr>
        <p:blipFill rotWithShape="1">
          <a:blip r:embed="rId2"/>
          <a:srcRect l="9003" r="45308" b="1"/>
          <a:stretch/>
        </p:blipFill>
        <p:spPr>
          <a:xfrm>
            <a:off x="1" y="10"/>
            <a:ext cx="4876799" cy="6857989"/>
          </a:xfrm>
          <a:prstGeom prst="rect">
            <a:avLst/>
          </a:prstGeom>
        </p:spPr>
      </p:pic>
      <p:cxnSp>
        <p:nvCxnSpPr>
          <p:cNvPr id="27"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723900"/>
            <a:ext cx="5706224"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1">
            <a:extLst>
              <a:ext uri="{FF2B5EF4-FFF2-40B4-BE49-F238E27FC236}">
                <a16:creationId xmlns:a16="http://schemas.microsoft.com/office/drawing/2014/main" id="{2CF06E40-3ECB-4820-95B5-8A70B07D4B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23776" y="6134100"/>
            <a:ext cx="566812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0097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16C1E-2848-4AC8-A87C-C2DA2D034082}"/>
              </a:ext>
            </a:extLst>
          </p:cNvPr>
          <p:cNvSpPr>
            <a:spLocks noGrp="1"/>
          </p:cNvSpPr>
          <p:nvPr>
            <p:ph type="ctrTitle"/>
          </p:nvPr>
        </p:nvSpPr>
        <p:spPr>
          <a:xfrm>
            <a:off x="678426" y="889820"/>
            <a:ext cx="8304800" cy="1079657"/>
          </a:xfrm>
        </p:spPr>
        <p:txBody>
          <a:bodyPr>
            <a:normAutofit fontScale="90000"/>
          </a:bodyPr>
          <a:lstStyle/>
          <a:p>
            <a:r>
              <a:rPr lang="en-US" dirty="0"/>
              <a:t>Good or bad Symbology?</a:t>
            </a:r>
          </a:p>
        </p:txBody>
      </p:sp>
      <p:pic>
        <p:nvPicPr>
          <p:cNvPr id="1026" name="Picture 2">
            <a:extLst>
              <a:ext uri="{FF2B5EF4-FFF2-40B4-BE49-F238E27FC236}">
                <a16:creationId xmlns:a16="http://schemas.microsoft.com/office/drawing/2014/main" id="{182615D0-A5C8-4750-A889-024A9BE284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355" y="1834430"/>
            <a:ext cx="4677623" cy="41077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94F545-196F-47C7-94BD-F56A42E00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4603" y="1848897"/>
            <a:ext cx="5688971" cy="4093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2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C8E4C6-DE29-6C47-9B7A-AF8D70FB6851}"/>
              </a:ext>
            </a:extLst>
          </p:cNvPr>
          <p:cNvSpPr>
            <a:spLocks noGrp="1"/>
          </p:cNvSpPr>
          <p:nvPr>
            <p:ph type="ctrTitle"/>
          </p:nvPr>
        </p:nvSpPr>
        <p:spPr>
          <a:xfrm>
            <a:off x="702129" y="888126"/>
            <a:ext cx="4362450" cy="1603145"/>
          </a:xfrm>
        </p:spPr>
        <p:txBody>
          <a:bodyPr vert="horz" lIns="91440" tIns="45720" rIns="91440" bIns="45720" rtlCol="0" anchor="t">
            <a:normAutofit/>
          </a:bodyPr>
          <a:lstStyle/>
          <a:p>
            <a:r>
              <a:rPr lang="en-US" sz="4000" kern="1200" cap="all" spc="30" baseline="0" dirty="0">
                <a:solidFill>
                  <a:schemeClr val="tx1"/>
                </a:solidFill>
                <a:latin typeface="+mj-lt"/>
                <a:ea typeface="+mj-ea"/>
                <a:cs typeface="+mj-cs"/>
              </a:rPr>
              <a:t>Scales for TOPO MAPS</a:t>
            </a:r>
          </a:p>
        </p:txBody>
      </p:sp>
      <p:cxnSp>
        <p:nvCxnSpPr>
          <p:cNvPr id="14" name="Straight Connector 13">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D3C770F-8A4F-E24A-972C-ADD576E39088}"/>
              </a:ext>
            </a:extLst>
          </p:cNvPr>
          <p:cNvSpPr>
            <a:spLocks noGrp="1"/>
          </p:cNvSpPr>
          <p:nvPr>
            <p:ph type="subTitle" idx="1"/>
          </p:nvPr>
        </p:nvSpPr>
        <p:spPr>
          <a:xfrm>
            <a:off x="5256677" y="869333"/>
            <a:ext cx="6135223" cy="5119334"/>
          </a:xfrm>
        </p:spPr>
        <p:txBody>
          <a:bodyPr vert="horz" lIns="91440" tIns="45720" rIns="91440" bIns="45720" rtlCol="0">
            <a:normAutofit/>
          </a:bodyPr>
          <a:lstStyle/>
          <a:p>
            <a:pPr marL="114300" indent="-342900">
              <a:buFont typeface="Wingdings" panose="05000000000000000000" pitchFamily="2" charset="2"/>
              <a:buChar char="§"/>
            </a:pPr>
            <a:r>
              <a:rPr lang="en-US" dirty="0">
                <a:latin typeface="Arial" panose="020B0604020202020204" pitchFamily="34" charset="0"/>
                <a:cs typeface="Arial" panose="020B0604020202020204" pitchFamily="34" charset="0"/>
              </a:rPr>
              <a:t>USGS recommends scales of: </a:t>
            </a:r>
          </a:p>
          <a:p>
            <a:pPr marL="571500" lvl="1" indent="-342900">
              <a:buFont typeface="Wingdings" panose="05000000000000000000" pitchFamily="2" charset="2"/>
              <a:buChar char="§"/>
            </a:pPr>
            <a:r>
              <a:rPr lang="en-US" dirty="0">
                <a:latin typeface="Arial" panose="020B0604020202020204" pitchFamily="34" charset="0"/>
                <a:cs typeface="Arial" panose="020B0604020202020204" pitchFamily="34" charset="0"/>
              </a:rPr>
              <a:t>1:24,000 (page size of 24 x 29 inches)</a:t>
            </a:r>
          </a:p>
          <a:p>
            <a:pPr marL="571500" lvl="1" indent="-34290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571500" lvl="1" indent="-342900">
              <a:buFont typeface="Wingdings" panose="05000000000000000000" pitchFamily="2" charset="2"/>
              <a:buChar char="§"/>
            </a:pPr>
            <a:r>
              <a:rPr lang="en-US" dirty="0">
                <a:latin typeface="Arial" panose="020B0604020202020204" pitchFamily="34" charset="0"/>
                <a:cs typeface="Arial" panose="020B0604020202020204" pitchFamily="34" charset="0"/>
              </a:rPr>
              <a:t>1:25,000 (page size of 24 x 29 inches)</a:t>
            </a:r>
          </a:p>
          <a:p>
            <a:pPr marL="571500" lvl="1" indent="-34290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571500" lvl="1" indent="-342900">
              <a:buFont typeface="Wingdings" panose="05000000000000000000" pitchFamily="2" charset="2"/>
              <a:buChar char="§"/>
            </a:pPr>
            <a:r>
              <a:rPr lang="en-US" dirty="0">
                <a:latin typeface="Arial" panose="020B0604020202020204" pitchFamily="34" charset="0"/>
                <a:cs typeface="Arial" panose="020B0604020202020204" pitchFamily="34" charset="0"/>
              </a:rPr>
              <a:t>1:20,000 (page size of 24 x 33.5 inches)</a:t>
            </a:r>
          </a:p>
          <a:p>
            <a:pPr marL="571500" lvl="1" indent="-34290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114300" indent="-342900">
              <a:buFont typeface="Wingdings" panose="05000000000000000000" pitchFamily="2" charset="2"/>
              <a:buChar char="§"/>
            </a:pPr>
            <a:r>
              <a:rPr lang="en-US" dirty="0">
                <a:latin typeface="Arial" panose="020B0604020202020204" pitchFamily="34" charset="0"/>
                <a:cs typeface="Arial" panose="020B0604020202020204" pitchFamily="34" charset="0"/>
              </a:rPr>
              <a:t>North American Datum of 1983 (NAD 83) </a:t>
            </a:r>
          </a:p>
          <a:p>
            <a:pPr marL="114300" indent="-34290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114300" indent="-342900">
              <a:buFont typeface="Wingdings" panose="05000000000000000000" pitchFamily="2" charset="2"/>
              <a:buChar char="§"/>
            </a:pPr>
            <a:r>
              <a:rPr lang="en-US" dirty="0">
                <a:latin typeface="Arial" panose="020B0604020202020204" pitchFamily="34" charset="0"/>
                <a:cs typeface="Arial" panose="020B0604020202020204" pitchFamily="34" charset="0"/>
              </a:rPr>
              <a:t>World Geodetic System of 1984 (WGS 84)</a:t>
            </a:r>
          </a:p>
          <a:p>
            <a:pPr indent="-228600">
              <a:buFont typeface="Arial" panose="020B0604020202020204" pitchFamily="34" charset="0"/>
              <a:buChar char="•"/>
            </a:pPr>
            <a:endParaRPr lang="en-US" dirty="0"/>
          </a:p>
        </p:txBody>
      </p:sp>
      <p:cxnSp>
        <p:nvCxnSpPr>
          <p:cNvPr id="16" name="Straight Connector 15">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540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C79EE-A332-4168-86F5-3F084DC3E2D0}"/>
              </a:ext>
            </a:extLst>
          </p:cNvPr>
          <p:cNvSpPr>
            <a:spLocks noGrp="1"/>
          </p:cNvSpPr>
          <p:nvPr>
            <p:ph type="ctrTitle"/>
          </p:nvPr>
        </p:nvSpPr>
        <p:spPr>
          <a:xfrm>
            <a:off x="678426" y="889820"/>
            <a:ext cx="6790886" cy="1062270"/>
          </a:xfrm>
        </p:spPr>
        <p:txBody>
          <a:bodyPr>
            <a:normAutofit/>
          </a:bodyPr>
          <a:lstStyle/>
          <a:p>
            <a:r>
              <a:rPr lang="en-US" dirty="0"/>
              <a:t>Good or Bad Scale?</a:t>
            </a:r>
          </a:p>
        </p:txBody>
      </p:sp>
      <p:pic>
        <p:nvPicPr>
          <p:cNvPr id="2050" name="Picture 2" descr="Example of a *bad* map. Can you identify the problematic elements in this map? ">
            <a:extLst>
              <a:ext uri="{FF2B5EF4-FFF2-40B4-BE49-F238E27FC236}">
                <a16:creationId xmlns:a16="http://schemas.microsoft.com/office/drawing/2014/main" id="{730375D2-556B-455A-8115-7466F01EF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18" y="1699268"/>
            <a:ext cx="5524882" cy="42689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xample of an *improved* map.">
            <a:extLst>
              <a:ext uri="{FF2B5EF4-FFF2-40B4-BE49-F238E27FC236}">
                <a16:creationId xmlns:a16="http://schemas.microsoft.com/office/drawing/2014/main" id="{1079E788-9809-4051-B8F1-7EF750111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99077"/>
            <a:ext cx="5417574" cy="418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4467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C5559-1A0E-9649-8923-0582581A21E5}"/>
              </a:ext>
            </a:extLst>
          </p:cNvPr>
          <p:cNvSpPr txBox="1"/>
          <p:nvPr/>
        </p:nvSpPr>
        <p:spPr>
          <a:xfrm>
            <a:off x="775397" y="855623"/>
            <a:ext cx="10641205" cy="5478423"/>
          </a:xfrm>
          <a:prstGeom prst="rect">
            <a:avLst/>
          </a:prstGeom>
          <a:noFill/>
        </p:spPr>
        <p:txBody>
          <a:bodyPr wrap="square" rtlCol="0">
            <a:spAutoFit/>
          </a:bodyPr>
          <a:lstStyle/>
          <a:p>
            <a:r>
              <a:rPr lang="en-US" sz="1400" dirty="0">
                <a:latin typeface="Arial Narrow" panose="020B0606020202030204" pitchFamily="34" charset="0"/>
              </a:rPr>
              <a:t>Graphic Requirements</a:t>
            </a:r>
          </a:p>
          <a:p>
            <a:r>
              <a:rPr lang="en-US" sz="1400" dirty="0">
                <a:latin typeface="Arial Narrow" panose="020B0606020202030204" pitchFamily="34" charset="0"/>
                <a:hlinkClick r:id="rId3">
                  <a:extLst>
                    <a:ext uri="{A12FA001-AC4F-418D-AE19-62706E023703}">
                      <ahyp:hlinkClr xmlns:ahyp="http://schemas.microsoft.com/office/drawing/2018/hyperlinkcolor" val="tx"/>
                    </a:ext>
                  </a:extLst>
                </a:hlinkClick>
              </a:rPr>
              <a:t>https://www.agu.org/Publish-with-AGU/Publish/Author-Resources/Graphic-Requirements</a:t>
            </a:r>
            <a:endParaRPr lang="en-US" sz="1400" dirty="0">
              <a:latin typeface="Arial Narrow" panose="020B0606020202030204" pitchFamily="34" charset="0"/>
            </a:endParaRPr>
          </a:p>
          <a:p>
            <a:endParaRPr lang="en-US" sz="1400" dirty="0">
              <a:latin typeface="Arial Narrow" panose="020B0606020202030204" pitchFamily="34" charset="0"/>
            </a:endParaRPr>
          </a:p>
          <a:p>
            <a:r>
              <a:rPr lang="en-US" sz="1400" dirty="0">
                <a:latin typeface="Arial Narrow" panose="020B0606020202030204" pitchFamily="34" charset="0"/>
              </a:rPr>
              <a:t>Preparing and submitting your manuscript – Oxford academic</a:t>
            </a:r>
          </a:p>
          <a:p>
            <a:r>
              <a:rPr lang="en-US" sz="1400" dirty="0">
                <a:latin typeface="Arial Narrow" panose="020B0606020202030204" pitchFamily="34" charset="0"/>
              </a:rPr>
              <a:t>https://academic.oup.com/journals/pages/authors/preparing_your_manuscript</a:t>
            </a:r>
          </a:p>
          <a:p>
            <a:endParaRPr lang="en-US" sz="1400" dirty="0">
              <a:latin typeface="Arial Narrow" panose="020B0606020202030204" pitchFamily="34" charset="0"/>
            </a:endParaRPr>
          </a:p>
          <a:p>
            <a:r>
              <a:rPr lang="en-US" sz="1400" dirty="0">
                <a:latin typeface="Arial Narrow" panose="020B0606020202030204" pitchFamily="34" charset="0"/>
              </a:rPr>
              <a:t>WHAT ALL GOOD MAPS SHOULD HAVE (Bach &amp; </a:t>
            </a:r>
            <a:r>
              <a:rPr lang="en-US" sz="1400" dirty="0" err="1">
                <a:latin typeface="Arial Narrow" panose="020B0606020202030204" pitchFamily="34" charset="0"/>
              </a:rPr>
              <a:t>Freelan</a:t>
            </a:r>
            <a:r>
              <a:rPr lang="en-US" sz="1400" dirty="0">
                <a:latin typeface="Arial Narrow" panose="020B0606020202030204" pitchFamily="34" charset="0"/>
              </a:rPr>
              <a:t>, from WWU’s ENVS-321 Computer Cartography) </a:t>
            </a:r>
          </a:p>
          <a:p>
            <a:r>
              <a:rPr lang="en-US" sz="1400" dirty="0">
                <a:latin typeface="Arial Narrow" panose="020B0606020202030204" pitchFamily="34" charset="0"/>
              </a:rPr>
              <a:t>https://www.wwu.edu/huxley/spatial/tut/ALL_GOOD_MAPS.pdf</a:t>
            </a:r>
          </a:p>
          <a:p>
            <a:endParaRPr lang="en-US" sz="1400" dirty="0">
              <a:latin typeface="Arial Narrow" panose="020B0606020202030204" pitchFamily="34" charset="0"/>
            </a:endParaRPr>
          </a:p>
          <a:p>
            <a:r>
              <a:rPr lang="en-US" sz="1400" dirty="0">
                <a:latin typeface="Arial Narrow" panose="020B0606020202030204" pitchFamily="34" charset="0"/>
              </a:rPr>
              <a:t>US Topo Product Standard</a:t>
            </a:r>
          </a:p>
          <a:p>
            <a:r>
              <a:rPr lang="en-US" sz="1400" dirty="0">
                <a:latin typeface="Arial Narrow" panose="020B0606020202030204" pitchFamily="34" charset="0"/>
              </a:rPr>
              <a:t>By Larry R. Davis, Kristin A. </a:t>
            </a:r>
            <a:r>
              <a:rPr lang="en-US" sz="1400" dirty="0" err="1">
                <a:latin typeface="Arial Narrow" panose="020B0606020202030204" pitchFamily="34" charset="0"/>
              </a:rPr>
              <a:t>Fishburn</a:t>
            </a:r>
            <a:r>
              <a:rPr lang="en-US" sz="1400" dirty="0">
                <a:latin typeface="Arial Narrow" panose="020B0606020202030204" pitchFamily="34" charset="0"/>
              </a:rPr>
              <a:t>, Helmut </a:t>
            </a:r>
            <a:r>
              <a:rPr lang="en-US" sz="1400" dirty="0" err="1">
                <a:latin typeface="Arial Narrow" panose="020B0606020202030204" pitchFamily="34" charset="0"/>
              </a:rPr>
              <a:t>Lestinsky</a:t>
            </a:r>
            <a:r>
              <a:rPr lang="en-US" sz="1400" dirty="0">
                <a:latin typeface="Arial Narrow" panose="020B0606020202030204" pitchFamily="34" charset="0"/>
              </a:rPr>
              <a:t>, Laurence R. Moore, and Jennifer L. Walter</a:t>
            </a:r>
          </a:p>
          <a:p>
            <a:r>
              <a:rPr lang="en-US" sz="1400" dirty="0">
                <a:latin typeface="Arial Narrow" panose="020B0606020202030204" pitchFamily="34" charset="0"/>
                <a:hlinkClick r:id="rId4">
                  <a:extLst>
                    <a:ext uri="{A12FA001-AC4F-418D-AE19-62706E023703}">
                      <ahyp:hlinkClr xmlns:ahyp="http://schemas.microsoft.com/office/drawing/2018/hyperlinkcolor" val="tx"/>
                    </a:ext>
                  </a:extLst>
                </a:hlinkClick>
              </a:rPr>
              <a:t>https://pubs.usgs.gov/tm/tm11b2/downloads/tm11b2_v2.pdf</a:t>
            </a:r>
            <a:endParaRPr lang="en-US" sz="1400" dirty="0">
              <a:latin typeface="Arial Narrow" panose="020B0606020202030204" pitchFamily="34" charset="0"/>
            </a:endParaRPr>
          </a:p>
          <a:p>
            <a:endParaRPr lang="en-US" sz="1400" dirty="0">
              <a:latin typeface="Arial Narrow" panose="020B0606020202030204" pitchFamily="34" charset="0"/>
            </a:endParaRPr>
          </a:p>
          <a:p>
            <a:r>
              <a:rPr lang="en-US" sz="1400" dirty="0">
                <a:latin typeface="Arial Narrow" panose="020B0606020202030204" pitchFamily="34" charset="0"/>
              </a:rPr>
              <a:t>WHAT ALL GOOD MAPS "SHOULD" HAVE</a:t>
            </a:r>
          </a:p>
          <a:p>
            <a:r>
              <a:rPr lang="en-US" sz="1400" dirty="0">
                <a:latin typeface="Arial Narrow" panose="020B0606020202030204" pitchFamily="34" charset="0"/>
              </a:rPr>
              <a:t>(Bach &amp; </a:t>
            </a:r>
            <a:r>
              <a:rPr lang="en-US" sz="1400" dirty="0" err="1">
                <a:latin typeface="Arial Narrow" panose="020B0606020202030204" pitchFamily="34" charset="0"/>
              </a:rPr>
              <a:t>Freelan</a:t>
            </a:r>
            <a:r>
              <a:rPr lang="en-US" sz="1400" dirty="0">
                <a:latin typeface="Arial Narrow" panose="020B0606020202030204" pitchFamily="34" charset="0"/>
              </a:rPr>
              <a:t>, from Egeo-352 Computer Cartography)</a:t>
            </a:r>
          </a:p>
          <a:p>
            <a:r>
              <a:rPr lang="en-US" sz="1400" dirty="0">
                <a:latin typeface="Arial Narrow" panose="020B0606020202030204" pitchFamily="34" charset="0"/>
                <a:hlinkClick r:id="rId5">
                  <a:extLst>
                    <a:ext uri="{A12FA001-AC4F-418D-AE19-62706E023703}">
                      <ahyp:hlinkClr xmlns:ahyp="http://schemas.microsoft.com/office/drawing/2018/hyperlinkcolor" val="tx"/>
                    </a:ext>
                  </a:extLst>
                </a:hlinkClick>
              </a:rPr>
              <a:t>https://www.wwu.edu/huxley/spatial/tut/what_all_maps_must_have.htm</a:t>
            </a:r>
            <a:endParaRPr lang="en-US" sz="1400" dirty="0">
              <a:latin typeface="Arial Narrow" panose="020B0606020202030204" pitchFamily="34" charset="0"/>
            </a:endParaRPr>
          </a:p>
          <a:p>
            <a:endParaRPr lang="en-US" sz="1400" dirty="0">
              <a:latin typeface="Arial Narrow" panose="020B0606020202030204" pitchFamily="34" charset="0"/>
            </a:endParaRPr>
          </a:p>
          <a:p>
            <a:r>
              <a:rPr lang="en-US" sz="1400" dirty="0">
                <a:latin typeface="Arial Narrow" panose="020B0606020202030204" pitchFamily="34" charset="0"/>
              </a:rPr>
              <a:t>Elevation-Derived Hydrography Acquisition Specifications</a:t>
            </a:r>
          </a:p>
          <a:p>
            <a:r>
              <a:rPr lang="en-US" sz="1400" dirty="0">
                <a:latin typeface="Arial Narrow" panose="020B0606020202030204" pitchFamily="34" charset="0"/>
              </a:rPr>
              <a:t>Techniques and Methods 11-B11</a:t>
            </a:r>
          </a:p>
          <a:p>
            <a:r>
              <a:rPr lang="en-US" sz="1400" dirty="0">
                <a:effectLst/>
                <a:latin typeface="Arial Narrow" panose="020B0606020202030204" pitchFamily="34" charset="0"/>
              </a:rPr>
              <a:t>By: Silvia </a:t>
            </a:r>
            <a:r>
              <a:rPr lang="en-US" sz="1400" dirty="0" err="1">
                <a:effectLst/>
                <a:latin typeface="Arial Narrow" panose="020B0606020202030204" pitchFamily="34" charset="0"/>
              </a:rPr>
              <a:t>Terziotti</a:t>
            </a:r>
            <a:r>
              <a:rPr lang="en-US" sz="1400" dirty="0">
                <a:effectLst/>
                <a:latin typeface="Arial Narrow" panose="020B0606020202030204" pitchFamily="34" charset="0"/>
              </a:rPr>
              <a:t> and Christy-Ann Archuleta</a:t>
            </a:r>
          </a:p>
          <a:p>
            <a:r>
              <a:rPr lang="en-US" sz="1400" u="sng" dirty="0">
                <a:latin typeface="Arial Narrow" panose="020B0606020202030204" pitchFamily="34" charset="0"/>
                <a:hlinkClick r:id="rId6">
                  <a:extLst>
                    <a:ext uri="{A12FA001-AC4F-418D-AE19-62706E023703}">
                      <ahyp:hlinkClr xmlns:ahyp="http://schemas.microsoft.com/office/drawing/2018/hyperlinkcolor" val="tx"/>
                    </a:ext>
                  </a:extLst>
                </a:hlinkClick>
              </a:rPr>
              <a:t>https://doi.org/10.3133/tm11B1</a:t>
            </a:r>
            <a:endParaRPr lang="en-US" sz="1400" u="sng" dirty="0">
              <a:latin typeface="Arial Narrow" panose="020B0606020202030204" pitchFamily="34" charset="0"/>
            </a:endParaRPr>
          </a:p>
          <a:p>
            <a:endParaRPr lang="en-US" sz="1400" u="sng" dirty="0">
              <a:effectLst/>
              <a:latin typeface="Arial Narrow" panose="020B0606020202030204" pitchFamily="34" charset="0"/>
            </a:endParaRPr>
          </a:p>
          <a:p>
            <a:r>
              <a:rPr lang="en-US" sz="1400" dirty="0">
                <a:latin typeface="Arial Narrow" panose="020B0606020202030204" pitchFamily="34" charset="0"/>
              </a:rPr>
              <a:t>Elevation-Derived Hydrography Acquisition Specifications as per USGS</a:t>
            </a:r>
            <a:endParaRPr lang="en-US" sz="1400" u="sng" dirty="0">
              <a:effectLst/>
              <a:latin typeface="Arial Narrow" panose="020B0606020202030204" pitchFamily="34" charset="0"/>
            </a:endParaRPr>
          </a:p>
          <a:p>
            <a:r>
              <a:rPr lang="en-US" sz="1400" dirty="0">
                <a:effectLst/>
                <a:latin typeface="Arial Narrow" panose="020B0606020202030204" pitchFamily="34" charset="0"/>
              </a:rPr>
              <a:t>https://pubs.usgs.gov/tm/2005/11B01/pdf/TM11-B1.pdf</a:t>
            </a:r>
          </a:p>
          <a:p>
            <a:endParaRPr lang="en-US" sz="1400" dirty="0">
              <a:latin typeface="Arial Nova" panose="020B0604020202020204" pitchFamily="34" charset="0"/>
            </a:endParaRPr>
          </a:p>
        </p:txBody>
      </p:sp>
    </p:spTree>
    <p:extLst>
      <p:ext uri="{BB962C8B-B14F-4D97-AF65-F5344CB8AC3E}">
        <p14:creationId xmlns:p14="http://schemas.microsoft.com/office/powerpoint/2010/main" val="176260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4E477-ED0A-43E4-974C-81FD2BFC66E4}"/>
              </a:ext>
            </a:extLst>
          </p:cNvPr>
          <p:cNvSpPr>
            <a:spLocks noGrp="1"/>
          </p:cNvSpPr>
          <p:nvPr>
            <p:ph type="ctrTitle"/>
          </p:nvPr>
        </p:nvSpPr>
        <p:spPr>
          <a:xfrm>
            <a:off x="800102" y="960594"/>
            <a:ext cx="5828114" cy="4936812"/>
          </a:xfrm>
        </p:spPr>
        <p:txBody>
          <a:bodyPr anchor="ctr">
            <a:normAutofit/>
          </a:bodyPr>
          <a:lstStyle/>
          <a:p>
            <a:pPr algn="r"/>
            <a:r>
              <a:rPr lang="en-US" dirty="0"/>
              <a:t>WHY </a:t>
            </a:r>
            <a:r>
              <a:rPr lang="en-US" dirty="0" err="1"/>
              <a:t>usgs</a:t>
            </a:r>
            <a:r>
              <a:rPr lang="en-US" dirty="0"/>
              <a:t> maps are important</a:t>
            </a:r>
          </a:p>
        </p:txBody>
      </p:sp>
      <p:sp>
        <p:nvSpPr>
          <p:cNvPr id="3" name="Subtitle 2">
            <a:extLst>
              <a:ext uri="{FF2B5EF4-FFF2-40B4-BE49-F238E27FC236}">
                <a16:creationId xmlns:a16="http://schemas.microsoft.com/office/drawing/2014/main" id="{C6A52C88-75D6-455B-B664-ADC38F97FC33}"/>
              </a:ext>
            </a:extLst>
          </p:cNvPr>
          <p:cNvSpPr>
            <a:spLocks noGrp="1"/>
          </p:cNvSpPr>
          <p:nvPr>
            <p:ph type="subTitle" idx="1"/>
          </p:nvPr>
        </p:nvSpPr>
        <p:spPr>
          <a:xfrm>
            <a:off x="7636705" y="250521"/>
            <a:ext cx="3968136" cy="6076941"/>
          </a:xfrm>
        </p:spPr>
        <p:txBody>
          <a:bodyPr anchor="ctr">
            <a:noAutofit/>
          </a:bodyPr>
          <a:lstStyle/>
          <a:p>
            <a:pPr>
              <a:lnSpc>
                <a:spcPct val="110000"/>
              </a:lnSpc>
            </a:pPr>
            <a:r>
              <a:rPr lang="en-US" b="0" i="0" dirty="0">
                <a:effectLst/>
                <a:latin typeface="Arial" panose="020B0604020202020204" pitchFamily="34" charset="0"/>
                <a:cs typeface="Arial" panose="020B0604020202020204" pitchFamily="34" charset="0"/>
              </a:rPr>
              <a:t>USGS programs produce accurate geologic maps and 3-D geologic frameworks that provide critical data for sustaining and improving the quality of life and economic vitality of the Nation. </a:t>
            </a:r>
          </a:p>
          <a:p>
            <a:pPr>
              <a:lnSpc>
                <a:spcPct val="110000"/>
              </a:lnSpc>
            </a:pPr>
            <a:endParaRPr lang="en-US" b="0" i="0" dirty="0">
              <a:effectLst/>
              <a:latin typeface="Arial" panose="020B0604020202020204" pitchFamily="34" charset="0"/>
              <a:cs typeface="Arial" panose="020B0604020202020204" pitchFamily="34" charset="0"/>
            </a:endParaRPr>
          </a:p>
          <a:p>
            <a:pPr>
              <a:lnSpc>
                <a:spcPct val="110000"/>
              </a:lnSpc>
            </a:pPr>
            <a:r>
              <a:rPr lang="en-US" b="0" i="0" dirty="0">
                <a:effectLst/>
                <a:latin typeface="Arial" panose="020B0604020202020204" pitchFamily="34" charset="0"/>
                <a:cs typeface="Arial" panose="020B0604020202020204" pitchFamily="34" charset="0"/>
              </a:rPr>
              <a:t>USGS maps also organize, maintain, and publish the geospatial baseline of the Nation's topography, natural landscape, built environment and more.</a:t>
            </a:r>
            <a:endParaRPr lang="en-US" dirty="0">
              <a:latin typeface="Arial" panose="020B0604020202020204" pitchFamily="34" charset="0"/>
              <a:cs typeface="Arial" panose="020B0604020202020204" pitchFamily="34" charset="0"/>
            </a:endParaRPr>
          </a:p>
        </p:txBody>
      </p:sp>
      <p:cxnSp>
        <p:nvCxnSpPr>
          <p:cNvPr id="10" name="Straight Connector 9">
            <a:extLst>
              <a:ext uri="{FF2B5EF4-FFF2-40B4-BE49-F238E27FC236}">
                <a16:creationId xmlns:a16="http://schemas.microsoft.com/office/drawing/2014/main" id="{9CA98CE3-81A7-4FFE-A047-9AA65998D87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315200" y="1733549"/>
            <a:ext cx="0" cy="3390901"/>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3436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633650-B747-496D-8035-A38417E49D9F}"/>
              </a:ext>
            </a:extLst>
          </p:cNvPr>
          <p:cNvPicPr>
            <a:picLocks noChangeAspect="1"/>
          </p:cNvPicPr>
          <p:nvPr/>
        </p:nvPicPr>
        <p:blipFill>
          <a:blip r:embed="rId3"/>
          <a:stretch>
            <a:fillRect/>
          </a:stretch>
        </p:blipFill>
        <p:spPr>
          <a:xfrm>
            <a:off x="973500" y="914399"/>
            <a:ext cx="3720270" cy="4716049"/>
          </a:xfrm>
          <a:prstGeom prst="rect">
            <a:avLst/>
          </a:prstGeom>
        </p:spPr>
      </p:pic>
      <p:sp>
        <p:nvSpPr>
          <p:cNvPr id="5" name="TextBox 4">
            <a:extLst>
              <a:ext uri="{FF2B5EF4-FFF2-40B4-BE49-F238E27FC236}">
                <a16:creationId xmlns:a16="http://schemas.microsoft.com/office/drawing/2014/main" id="{A9946A0C-F9C2-4AF2-AB42-40208ECFA3DD}"/>
              </a:ext>
            </a:extLst>
          </p:cNvPr>
          <p:cNvSpPr txBox="1"/>
          <p:nvPr/>
        </p:nvSpPr>
        <p:spPr>
          <a:xfrm>
            <a:off x="973500" y="5693078"/>
            <a:ext cx="1585690" cy="646331"/>
          </a:xfrm>
          <a:prstGeom prst="rect">
            <a:avLst/>
          </a:prstGeom>
          <a:noFill/>
        </p:spPr>
        <p:txBody>
          <a:bodyPr wrap="none" rtlCol="0">
            <a:spAutoFit/>
          </a:bodyPr>
          <a:lstStyle/>
          <a:p>
            <a:r>
              <a:rPr lang="en-US" b="0" i="0" dirty="0">
                <a:solidFill>
                  <a:srgbClr val="333333"/>
                </a:solidFill>
                <a:effectLst/>
                <a:latin typeface="Source Sans Pro" panose="020B0503030403020204" pitchFamily="34" charset="0"/>
              </a:rPr>
              <a:t>Geologic Maps</a:t>
            </a:r>
          </a:p>
          <a:p>
            <a:endParaRPr lang="en-US" dirty="0"/>
          </a:p>
        </p:txBody>
      </p:sp>
      <p:sp>
        <p:nvSpPr>
          <p:cNvPr id="6" name="TextBox 5">
            <a:extLst>
              <a:ext uri="{FF2B5EF4-FFF2-40B4-BE49-F238E27FC236}">
                <a16:creationId xmlns:a16="http://schemas.microsoft.com/office/drawing/2014/main" id="{2952931A-A704-4358-9D58-E589D80B9BC0}"/>
              </a:ext>
            </a:extLst>
          </p:cNvPr>
          <p:cNvSpPr txBox="1"/>
          <p:nvPr/>
        </p:nvSpPr>
        <p:spPr>
          <a:xfrm>
            <a:off x="5125628" y="5629372"/>
            <a:ext cx="1972015" cy="646331"/>
          </a:xfrm>
          <a:prstGeom prst="rect">
            <a:avLst/>
          </a:prstGeom>
          <a:noFill/>
        </p:spPr>
        <p:txBody>
          <a:bodyPr wrap="none" rtlCol="0">
            <a:spAutoFit/>
          </a:bodyPr>
          <a:lstStyle/>
          <a:p>
            <a:r>
              <a:rPr lang="en-US" b="0" i="0" dirty="0">
                <a:solidFill>
                  <a:srgbClr val="333333"/>
                </a:solidFill>
                <a:effectLst/>
                <a:latin typeface="Source Sans Pro" panose="020B0503030403020204" pitchFamily="34" charset="0"/>
              </a:rPr>
              <a:t>Topographic Maps</a:t>
            </a:r>
          </a:p>
          <a:p>
            <a:endParaRPr lang="en-US" dirty="0"/>
          </a:p>
        </p:txBody>
      </p:sp>
      <p:pic>
        <p:nvPicPr>
          <p:cNvPr id="7" name="Picture 6">
            <a:extLst>
              <a:ext uri="{FF2B5EF4-FFF2-40B4-BE49-F238E27FC236}">
                <a16:creationId xmlns:a16="http://schemas.microsoft.com/office/drawing/2014/main" id="{3AB37469-38B4-49DE-967A-52971684E6EF}"/>
              </a:ext>
            </a:extLst>
          </p:cNvPr>
          <p:cNvPicPr>
            <a:picLocks noChangeAspect="1"/>
          </p:cNvPicPr>
          <p:nvPr/>
        </p:nvPicPr>
        <p:blipFill>
          <a:blip r:embed="rId4"/>
          <a:stretch>
            <a:fillRect/>
          </a:stretch>
        </p:blipFill>
        <p:spPr>
          <a:xfrm>
            <a:off x="5125628" y="2054269"/>
            <a:ext cx="6092872" cy="3411154"/>
          </a:xfrm>
          <a:prstGeom prst="rect">
            <a:avLst/>
          </a:prstGeom>
        </p:spPr>
      </p:pic>
      <p:sp>
        <p:nvSpPr>
          <p:cNvPr id="10" name="TextBox 9">
            <a:extLst>
              <a:ext uri="{FF2B5EF4-FFF2-40B4-BE49-F238E27FC236}">
                <a16:creationId xmlns:a16="http://schemas.microsoft.com/office/drawing/2014/main" id="{2B278174-CCA8-4BD7-B391-9D702C6DCEF3}"/>
              </a:ext>
            </a:extLst>
          </p:cNvPr>
          <p:cNvSpPr txBox="1"/>
          <p:nvPr/>
        </p:nvSpPr>
        <p:spPr>
          <a:xfrm>
            <a:off x="5221627" y="1043962"/>
            <a:ext cx="3559118" cy="584775"/>
          </a:xfrm>
          <a:prstGeom prst="rect">
            <a:avLst/>
          </a:prstGeom>
          <a:noFill/>
        </p:spPr>
        <p:txBody>
          <a:bodyPr wrap="square">
            <a:spAutoFit/>
          </a:bodyPr>
          <a:lstStyle/>
          <a:p>
            <a:r>
              <a:rPr lang="en-US" sz="3200" dirty="0">
                <a:latin typeface="Univers Condensed (Headings)"/>
              </a:rPr>
              <a:t>MAP EXAMPLES</a:t>
            </a:r>
          </a:p>
        </p:txBody>
      </p:sp>
    </p:spTree>
    <p:extLst>
      <p:ext uri="{BB962C8B-B14F-4D97-AF65-F5344CB8AC3E}">
        <p14:creationId xmlns:p14="http://schemas.microsoft.com/office/powerpoint/2010/main" val="976632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3FC41-2951-48BD-A2DF-EC724D95F745}"/>
              </a:ext>
            </a:extLst>
          </p:cNvPr>
          <p:cNvSpPr>
            <a:spLocks noGrp="1"/>
          </p:cNvSpPr>
          <p:nvPr>
            <p:ph type="ctrTitle"/>
          </p:nvPr>
        </p:nvSpPr>
        <p:spPr>
          <a:xfrm>
            <a:off x="828737" y="889820"/>
            <a:ext cx="9989574" cy="756100"/>
          </a:xfrm>
        </p:spPr>
        <p:txBody>
          <a:bodyPr>
            <a:normAutofit fontScale="90000"/>
          </a:bodyPr>
          <a:lstStyle/>
          <a:p>
            <a:r>
              <a:rPr lang="en-US" dirty="0"/>
              <a:t>General Graphics Requirements</a:t>
            </a:r>
          </a:p>
        </p:txBody>
      </p:sp>
      <p:sp>
        <p:nvSpPr>
          <p:cNvPr id="3" name="Subtitle 2">
            <a:extLst>
              <a:ext uri="{FF2B5EF4-FFF2-40B4-BE49-F238E27FC236}">
                <a16:creationId xmlns:a16="http://schemas.microsoft.com/office/drawing/2014/main" id="{22ED07DD-D0E7-4899-BACE-757CBBE389EA}"/>
              </a:ext>
            </a:extLst>
          </p:cNvPr>
          <p:cNvSpPr>
            <a:spLocks noGrp="1"/>
          </p:cNvSpPr>
          <p:nvPr>
            <p:ph type="subTitle" idx="1"/>
          </p:nvPr>
        </p:nvSpPr>
        <p:spPr>
          <a:xfrm>
            <a:off x="828737" y="1645920"/>
            <a:ext cx="6198364" cy="4216261"/>
          </a:xfrm>
        </p:spPr>
        <p:txBody>
          <a:bodyPr>
            <a:normAutofit lnSpcReduction="10000"/>
          </a:bodyPr>
          <a:lstStyle/>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Caption or additional information given about the figure in the text</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Some publications require a supplemental PDF file</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Recommended graphic file types are </a:t>
            </a:r>
            <a:r>
              <a:rPr lang="en-US" b="0" i="0" dirty="0">
                <a:solidFill>
                  <a:srgbClr val="262626"/>
                </a:solidFill>
                <a:effectLst/>
                <a:latin typeface="Arial" panose="020B0604020202020204" pitchFamily="34" charset="0"/>
                <a:cs typeface="Arial" panose="020B0604020202020204" pitchFamily="34" charset="0"/>
              </a:rPr>
              <a:t> .</a:t>
            </a:r>
            <a:r>
              <a:rPr lang="en-US" b="0" i="0" dirty="0" err="1">
                <a:solidFill>
                  <a:srgbClr val="262626"/>
                </a:solidFill>
                <a:effectLst/>
                <a:latin typeface="Arial" panose="020B0604020202020204" pitchFamily="34" charset="0"/>
                <a:cs typeface="Arial" panose="020B0604020202020204" pitchFamily="34" charset="0"/>
              </a:rPr>
              <a:t>tif</a:t>
            </a:r>
            <a:r>
              <a:rPr lang="en-US" b="0" i="0" dirty="0">
                <a:solidFill>
                  <a:srgbClr val="262626"/>
                </a:solidFill>
                <a:effectLst/>
                <a:latin typeface="Arial" panose="020B0604020202020204" pitchFamily="34" charset="0"/>
                <a:cs typeface="Arial" panose="020B0604020202020204" pitchFamily="34" charset="0"/>
              </a:rPr>
              <a:t>, .jpg, or .pdf file types</a:t>
            </a:r>
          </a:p>
          <a:p>
            <a:pPr marL="342900" indent="-342900">
              <a:buFont typeface="Wingdings" panose="05000000000000000000" pitchFamily="2" charset="2"/>
              <a:buChar char="§"/>
            </a:pPr>
            <a:r>
              <a:rPr lang="en-US" dirty="0">
                <a:solidFill>
                  <a:srgbClr val="262626"/>
                </a:solidFill>
                <a:latin typeface="Arial" panose="020B0604020202020204" pitchFamily="34" charset="0"/>
                <a:cs typeface="Arial" panose="020B0604020202020204" pitchFamily="34" charset="0"/>
              </a:rPr>
              <a:t>Recommended fonts, Arial, Helvetica, Times, Symbol </a:t>
            </a:r>
          </a:p>
          <a:p>
            <a:pPr marL="342900" indent="-342900">
              <a:buFont typeface="Wingdings" panose="05000000000000000000" pitchFamily="2" charset="2"/>
              <a:buChar char="§"/>
            </a:pPr>
            <a:r>
              <a:rPr lang="en-US" dirty="0">
                <a:latin typeface="Arial" panose="020B0604020202020204" pitchFamily="34" charset="0"/>
                <a:cs typeface="Arial" panose="020B0604020202020204" pitchFamily="34" charset="0"/>
              </a:rPr>
              <a:t>Figures may be supplied using RGB or CMYK </a:t>
            </a:r>
            <a:r>
              <a:rPr lang="en-US" dirty="0" err="1">
                <a:latin typeface="Arial" panose="020B0604020202020204" pitchFamily="34" charset="0"/>
                <a:cs typeface="Arial" panose="020B0604020202020204" pitchFamily="34" charset="0"/>
              </a:rPr>
              <a:t>colour</a:t>
            </a:r>
            <a:r>
              <a:rPr lang="en-US" dirty="0">
                <a:latin typeface="Arial" panose="020B0604020202020204" pitchFamily="34" charset="0"/>
                <a:cs typeface="Arial" panose="020B0604020202020204" pitchFamily="34" charset="0"/>
              </a:rPr>
              <a:t>-space.</a:t>
            </a:r>
          </a:p>
        </p:txBody>
      </p:sp>
      <p:pic>
        <p:nvPicPr>
          <p:cNvPr id="6" name="Picture 5">
            <a:extLst>
              <a:ext uri="{FF2B5EF4-FFF2-40B4-BE49-F238E27FC236}">
                <a16:creationId xmlns:a16="http://schemas.microsoft.com/office/drawing/2014/main" id="{CF215414-55D7-411B-BCD4-CD34DBF3B699}"/>
              </a:ext>
            </a:extLst>
          </p:cNvPr>
          <p:cNvPicPr>
            <a:picLocks noChangeAspect="1"/>
          </p:cNvPicPr>
          <p:nvPr/>
        </p:nvPicPr>
        <p:blipFill rotWithShape="1">
          <a:blip r:embed="rId3"/>
          <a:srcRect l="52808" t="42420" r="36116" b="32740"/>
          <a:stretch/>
        </p:blipFill>
        <p:spPr>
          <a:xfrm>
            <a:off x="7027101" y="2181542"/>
            <a:ext cx="4183695" cy="2638966"/>
          </a:xfrm>
          <a:prstGeom prst="rect">
            <a:avLst/>
          </a:prstGeom>
        </p:spPr>
      </p:pic>
    </p:spTree>
    <p:extLst>
      <p:ext uri="{BB962C8B-B14F-4D97-AF65-F5344CB8AC3E}">
        <p14:creationId xmlns:p14="http://schemas.microsoft.com/office/powerpoint/2010/main" val="4087879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33A3B4-E0B4-9A40-900F-863061101D5D}"/>
              </a:ext>
            </a:extLst>
          </p:cNvPr>
          <p:cNvSpPr>
            <a:spLocks noGrp="1"/>
          </p:cNvSpPr>
          <p:nvPr>
            <p:ph type="title"/>
          </p:nvPr>
        </p:nvSpPr>
        <p:spPr>
          <a:xfrm>
            <a:off x="615636" y="734160"/>
            <a:ext cx="6699564" cy="324511"/>
          </a:xfrm>
        </p:spPr>
        <p:txBody>
          <a:bodyPr vert="horz" lIns="91440" tIns="45720" rIns="91440" bIns="45720" rtlCol="0" anchor="t">
            <a:noAutofit/>
          </a:bodyPr>
          <a:lstStyle/>
          <a:p>
            <a:r>
              <a:rPr lang="en-US" sz="3200" kern="1200" cap="all" spc="30" baseline="0" dirty="0">
                <a:solidFill>
                  <a:schemeClr val="tx1"/>
                </a:solidFill>
                <a:latin typeface="+mj-lt"/>
                <a:ea typeface="+mj-ea"/>
                <a:cs typeface="+mj-cs"/>
              </a:rPr>
              <a:t>What all Maps should have</a:t>
            </a:r>
          </a:p>
        </p:txBody>
      </p:sp>
      <p:cxnSp>
        <p:nvCxnSpPr>
          <p:cNvPr id="27" name="Straight Connector 2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151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F243B44-FF2C-AA46-AD48-3A8B0E01374C}"/>
              </a:ext>
            </a:extLst>
          </p:cNvPr>
          <p:cNvSpPr txBox="1"/>
          <p:nvPr/>
        </p:nvSpPr>
        <p:spPr>
          <a:xfrm>
            <a:off x="693327" y="1209698"/>
            <a:ext cx="6766748" cy="4851419"/>
          </a:xfrm>
          <a:prstGeom prst="rect">
            <a:avLst/>
          </a:prstGeom>
        </p:spPr>
        <p:txBody>
          <a:bodyPr vert="horz" lIns="91440" tIns="45720" rIns="91440" bIns="45720" rtlCol="0">
            <a:noAutofit/>
          </a:bodyPr>
          <a:lstStyle/>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TITLE</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SCALE INDICATOR</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ORIENTATION</a:t>
            </a:r>
            <a:endParaRPr lang="en-US" sz="1500" dirty="0">
              <a:latin typeface="Arial" panose="020B0604020202020204" pitchFamily="34" charset="0"/>
              <a:cs typeface="Arial" panose="020B0604020202020204" pitchFamily="34" charset="0"/>
            </a:endParaRP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BORDER(s) </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LEGEND</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MAP CREDITS:</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dirty="0">
                <a:latin typeface="Arial" panose="020B0604020202020204" pitchFamily="34" charset="0"/>
                <a:cs typeface="Arial" panose="020B0604020202020204" pitchFamily="34" charset="0"/>
              </a:rPr>
              <a:t>       - </a:t>
            </a:r>
            <a:r>
              <a:rPr lang="en-US" sz="1500" b="1" dirty="0">
                <a:latin typeface="Arial" panose="020B0604020202020204" pitchFamily="34" charset="0"/>
                <a:cs typeface="Arial" panose="020B0604020202020204" pitchFamily="34" charset="0"/>
              </a:rPr>
              <a:t>SOURCE OF DATA </a:t>
            </a:r>
            <a:r>
              <a:rPr lang="en-US" sz="1500" dirty="0">
                <a:latin typeface="Arial" panose="020B0604020202020204" pitchFamily="34" charset="0"/>
                <a:cs typeface="Arial" panose="020B0604020202020204" pitchFamily="34" charset="0"/>
              </a:rPr>
              <a:t>(especially on thematic maps)</a:t>
            </a:r>
          </a:p>
          <a:p>
            <a:pPr marL="285750" indent="-285750">
              <a:lnSpc>
                <a:spcPct val="110000"/>
              </a:lnSpc>
              <a:spcAft>
                <a:spcPts val="600"/>
              </a:spcAft>
              <a:buFont typeface="Wingdings" panose="05000000000000000000" pitchFamily="2" charset="2"/>
              <a:buChar char="§"/>
            </a:pPr>
            <a:r>
              <a:rPr lang="en-US" sz="1500" dirty="0">
                <a:latin typeface="Arial" panose="020B0604020202020204" pitchFamily="34" charset="0"/>
                <a:cs typeface="Arial" panose="020B0604020202020204" pitchFamily="34" charset="0"/>
              </a:rPr>
              <a:t>       - </a:t>
            </a:r>
            <a:r>
              <a:rPr lang="en-US" sz="1500" b="1" dirty="0">
                <a:latin typeface="Arial" panose="020B0604020202020204" pitchFamily="34" charset="0"/>
                <a:cs typeface="Arial" panose="020B0604020202020204" pitchFamily="34" charset="0"/>
              </a:rPr>
              <a:t>NAME </a:t>
            </a:r>
            <a:r>
              <a:rPr lang="en-US" sz="1500" dirty="0">
                <a:latin typeface="Arial" panose="020B0604020202020204" pitchFamily="34" charset="0"/>
                <a:cs typeface="Arial" panose="020B0604020202020204" pitchFamily="34" charset="0"/>
              </a:rPr>
              <a:t>of the cartographer</a:t>
            </a:r>
            <a:r>
              <a:rPr lang="en-US" sz="1500" b="1" dirty="0">
                <a:latin typeface="Arial" panose="020B0604020202020204" pitchFamily="34" charset="0"/>
                <a:cs typeface="Arial" panose="020B0604020202020204" pitchFamily="34" charset="0"/>
              </a:rPr>
              <a:t>  </a:t>
            </a:r>
            <a:endParaRPr lang="en-US" sz="1500" dirty="0">
              <a:latin typeface="Arial" panose="020B0604020202020204" pitchFamily="34" charset="0"/>
              <a:cs typeface="Arial" panose="020B0604020202020204" pitchFamily="34" charset="0"/>
            </a:endParaRPr>
          </a:p>
          <a:p>
            <a:pPr marL="285750" indent="-285750">
              <a:lnSpc>
                <a:spcPct val="110000"/>
              </a:lnSpc>
              <a:spcAft>
                <a:spcPts val="600"/>
              </a:spcAft>
              <a:buFont typeface="Wingdings" panose="05000000000000000000" pitchFamily="2" charset="2"/>
              <a:buChar char="§"/>
            </a:pPr>
            <a:r>
              <a:rPr lang="en-US" sz="1500" dirty="0">
                <a:latin typeface="Arial" panose="020B0604020202020204" pitchFamily="34" charset="0"/>
                <a:cs typeface="Arial" panose="020B0604020202020204" pitchFamily="34" charset="0"/>
              </a:rPr>
              <a:t>   </a:t>
            </a:r>
            <a:r>
              <a:rPr lang="en-US" sz="1500" b="1" dirty="0">
                <a:latin typeface="Arial" panose="020B0604020202020204" pitchFamily="34" charset="0"/>
                <a:cs typeface="Arial" panose="020B0604020202020204" pitchFamily="34" charset="0"/>
              </a:rPr>
              <a:t>     - DATE</a:t>
            </a:r>
            <a:r>
              <a:rPr lang="en-US" sz="1500" dirty="0">
                <a:latin typeface="Arial" panose="020B0604020202020204" pitchFamily="34" charset="0"/>
                <a:cs typeface="Arial" panose="020B0604020202020204" pitchFamily="34" charset="0"/>
              </a:rPr>
              <a:t> of the map creation/publication </a:t>
            </a:r>
          </a:p>
          <a:p>
            <a:pPr marL="285750" indent="-285750">
              <a:lnSpc>
                <a:spcPct val="110000"/>
              </a:lnSpc>
              <a:spcAft>
                <a:spcPts val="600"/>
              </a:spcAft>
              <a:buFont typeface="Wingdings" panose="05000000000000000000" pitchFamily="2" charset="2"/>
              <a:buChar char="§"/>
            </a:pPr>
            <a:r>
              <a:rPr lang="en-US" sz="1500" dirty="0">
                <a:latin typeface="Arial" panose="020B0604020202020204" pitchFamily="34" charset="0"/>
                <a:cs typeface="Arial" panose="020B0604020202020204" pitchFamily="34" charset="0"/>
              </a:rPr>
              <a:t>       - </a:t>
            </a:r>
            <a:r>
              <a:rPr lang="en-US" sz="1500" b="1" dirty="0">
                <a:latin typeface="Arial" panose="020B0604020202020204" pitchFamily="34" charset="0"/>
                <a:cs typeface="Arial" panose="020B0604020202020204" pitchFamily="34" charset="0"/>
              </a:rPr>
              <a:t>DATE</a:t>
            </a:r>
            <a:r>
              <a:rPr lang="en-US" sz="1500" dirty="0">
                <a:latin typeface="Arial" panose="020B0604020202020204" pitchFamily="34" charset="0"/>
                <a:cs typeface="Arial" panose="020B0604020202020204" pitchFamily="34" charset="0"/>
              </a:rPr>
              <a:t> of the map data </a:t>
            </a:r>
          </a:p>
          <a:p>
            <a:pPr marL="285750" indent="-285750">
              <a:lnSpc>
                <a:spcPct val="110000"/>
              </a:lnSpc>
              <a:spcAft>
                <a:spcPts val="600"/>
              </a:spcAft>
              <a:buFont typeface="Wingdings" panose="05000000000000000000" pitchFamily="2" charset="2"/>
              <a:buChar char="§"/>
            </a:pPr>
            <a:r>
              <a:rPr lang="en-US" sz="1500" dirty="0">
                <a:latin typeface="Arial" panose="020B0604020202020204" pitchFamily="34" charset="0"/>
                <a:cs typeface="Arial" panose="020B0604020202020204" pitchFamily="34" charset="0"/>
              </a:rPr>
              <a:t>       - </a:t>
            </a:r>
            <a:r>
              <a:rPr lang="en-US" sz="1500" b="1" dirty="0">
                <a:latin typeface="Arial" panose="020B0604020202020204" pitchFamily="34" charset="0"/>
                <a:cs typeface="Arial" panose="020B0604020202020204" pitchFamily="34" charset="0"/>
              </a:rPr>
              <a:t>PROJECTION</a:t>
            </a:r>
            <a:r>
              <a:rPr lang="en-US" sz="1500" dirty="0">
                <a:latin typeface="Arial" panose="020B0604020202020204" pitchFamily="34" charset="0"/>
                <a:cs typeface="Arial" panose="020B0604020202020204" pitchFamily="34" charset="0"/>
              </a:rPr>
              <a:t> of the map (especially small-scale maps)</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LOCATOR MAP (INSET, OPTIONAL)</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EFFECTIVE GRAPHICAL DESIGN</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VISUAL HIERARCHY</a:t>
            </a:r>
            <a:r>
              <a:rPr lang="en-US" sz="1500" dirty="0">
                <a:latin typeface="Arial" panose="020B0604020202020204" pitchFamily="34" charset="0"/>
                <a:cs typeface="Arial" panose="020B0604020202020204" pitchFamily="34" charset="0"/>
              </a:rPr>
              <a:t> </a:t>
            </a:r>
          </a:p>
          <a:p>
            <a:pPr marL="285750" indent="-285750">
              <a:lnSpc>
                <a:spcPct val="110000"/>
              </a:lnSpc>
              <a:spcAft>
                <a:spcPts val="600"/>
              </a:spcAft>
              <a:buFont typeface="Wingdings" panose="05000000000000000000" pitchFamily="2" charset="2"/>
              <a:buChar char="§"/>
            </a:pPr>
            <a:r>
              <a:rPr lang="en-US" sz="1500" b="1" dirty="0">
                <a:latin typeface="Arial" panose="020B0604020202020204" pitchFamily="34" charset="0"/>
                <a:cs typeface="Arial" panose="020B0604020202020204" pitchFamily="34" charset="0"/>
              </a:rPr>
              <a:t>PURPOSE</a:t>
            </a:r>
            <a:endParaRPr lang="en-US" sz="1500" dirty="0">
              <a:latin typeface="Arial" panose="020B0604020202020204" pitchFamily="34" charset="0"/>
              <a:cs typeface="Arial" panose="020B0604020202020204" pitchFamily="34" charset="0"/>
            </a:endParaRPr>
          </a:p>
        </p:txBody>
      </p:sp>
      <p:cxnSp>
        <p:nvCxnSpPr>
          <p:cNvPr id="29" name="Straight Connector 28">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2521"/>
            <a:ext cx="65151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Chart, radar chart&#10;&#10;Description automatically generated">
            <a:extLst>
              <a:ext uri="{FF2B5EF4-FFF2-40B4-BE49-F238E27FC236}">
                <a16:creationId xmlns:a16="http://schemas.microsoft.com/office/drawing/2014/main" id="{2B23281F-2451-4B8F-8205-DA668EB1B189}"/>
              </a:ext>
            </a:extLst>
          </p:cNvPr>
          <p:cNvPicPr>
            <a:picLocks noChangeAspect="1"/>
          </p:cNvPicPr>
          <p:nvPr/>
        </p:nvPicPr>
        <p:blipFill rotWithShape="1">
          <a:blip r:embed="rId3"/>
          <a:srcRect l="11433" r="50374" b="1"/>
          <a:stretch/>
        </p:blipFill>
        <p:spPr>
          <a:xfrm>
            <a:off x="8115300" y="10"/>
            <a:ext cx="4076700" cy="6857990"/>
          </a:xfrm>
          <a:prstGeom prst="rect">
            <a:avLst/>
          </a:prstGeom>
        </p:spPr>
      </p:pic>
    </p:spTree>
    <p:extLst>
      <p:ext uri="{BB962C8B-B14F-4D97-AF65-F5344CB8AC3E}">
        <p14:creationId xmlns:p14="http://schemas.microsoft.com/office/powerpoint/2010/main" val="211403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5E7F0-624C-4108-8AFE-69225D15C7A0}"/>
              </a:ext>
            </a:extLst>
          </p:cNvPr>
          <p:cNvSpPr>
            <a:spLocks noGrp="1"/>
          </p:cNvSpPr>
          <p:nvPr>
            <p:ph type="title"/>
          </p:nvPr>
        </p:nvSpPr>
        <p:spPr>
          <a:xfrm>
            <a:off x="700635" y="922096"/>
            <a:ext cx="6437283" cy="813398"/>
          </a:xfrm>
        </p:spPr>
        <p:txBody>
          <a:bodyPr/>
          <a:lstStyle/>
          <a:p>
            <a:r>
              <a:rPr lang="en-US" dirty="0"/>
              <a:t>Color recommendations</a:t>
            </a:r>
          </a:p>
        </p:txBody>
      </p:sp>
      <p:sp>
        <p:nvSpPr>
          <p:cNvPr id="3" name="TextBox 2">
            <a:extLst>
              <a:ext uri="{FF2B5EF4-FFF2-40B4-BE49-F238E27FC236}">
                <a16:creationId xmlns:a16="http://schemas.microsoft.com/office/drawing/2014/main" id="{436C5E92-52B9-4622-B0C6-65816F694585}"/>
              </a:ext>
            </a:extLst>
          </p:cNvPr>
          <p:cNvSpPr txBox="1"/>
          <p:nvPr/>
        </p:nvSpPr>
        <p:spPr>
          <a:xfrm>
            <a:off x="700635" y="1856792"/>
            <a:ext cx="4302880"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USGS recommends using light or pastel colors (light colors are easier to read)</a:t>
            </a:r>
          </a:p>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Avoid making tiny maps where you can’t distinguish between patterns and colors</a:t>
            </a:r>
          </a:p>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Map units that cover small areas might need to have bright  labels</a:t>
            </a:r>
          </a:p>
          <a:p>
            <a:pPr marL="285750" indent="-285750">
              <a:buFont typeface="Wingdings" panose="05000000000000000000" pitchFamily="2" charset="2"/>
              <a:buChar char="§"/>
            </a:pPr>
            <a:endParaRPr lang="en-US"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r>
              <a:rPr lang="en-US" dirty="0">
                <a:latin typeface="Arial" panose="020B0604020202020204" pitchFamily="34" charset="0"/>
                <a:cs typeface="Arial" panose="020B0604020202020204" pitchFamily="34" charset="0"/>
              </a:rPr>
              <a:t>colorbrewer2.org</a:t>
            </a:r>
          </a:p>
          <a:p>
            <a:pPr marL="285750" indent="-285750">
              <a:buFontTx/>
              <a:buChar char="-"/>
            </a:pPr>
            <a:endParaRPr lang="en-US" dirty="0"/>
          </a:p>
        </p:txBody>
      </p:sp>
      <p:pic>
        <p:nvPicPr>
          <p:cNvPr id="5" name="Picture 4">
            <a:extLst>
              <a:ext uri="{FF2B5EF4-FFF2-40B4-BE49-F238E27FC236}">
                <a16:creationId xmlns:a16="http://schemas.microsoft.com/office/drawing/2014/main" id="{FDB27786-1EA9-40B5-8790-28B31A960852}"/>
              </a:ext>
            </a:extLst>
          </p:cNvPr>
          <p:cNvPicPr>
            <a:picLocks noChangeAspect="1"/>
          </p:cNvPicPr>
          <p:nvPr/>
        </p:nvPicPr>
        <p:blipFill rotWithShape="1">
          <a:blip r:embed="rId3"/>
          <a:srcRect l="67753" t="10225" r="4439" b="20454"/>
          <a:stretch/>
        </p:blipFill>
        <p:spPr>
          <a:xfrm>
            <a:off x="5306812" y="1735494"/>
            <a:ext cx="5554894" cy="3894453"/>
          </a:xfrm>
          <a:prstGeom prst="rect">
            <a:avLst/>
          </a:prstGeom>
        </p:spPr>
      </p:pic>
    </p:spTree>
    <p:extLst>
      <p:ext uri="{BB962C8B-B14F-4D97-AF65-F5344CB8AC3E}">
        <p14:creationId xmlns:p14="http://schemas.microsoft.com/office/powerpoint/2010/main" val="3022516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3"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5" name="Rectangle 17">
            <a:extLst>
              <a:ext uri="{FF2B5EF4-FFF2-40B4-BE49-F238E27FC236}">
                <a16:creationId xmlns:a16="http://schemas.microsoft.com/office/drawing/2014/main" id="{341BFA31-6544-45C2-9DA0-9E1C5E0B1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435C91-E661-4529-B876-EEA272BEE2F5}"/>
              </a:ext>
            </a:extLst>
          </p:cNvPr>
          <p:cNvSpPr>
            <a:spLocks noGrp="1"/>
          </p:cNvSpPr>
          <p:nvPr>
            <p:ph type="title"/>
          </p:nvPr>
        </p:nvSpPr>
        <p:spPr>
          <a:xfrm>
            <a:off x="647700" y="871759"/>
            <a:ext cx="10925176" cy="1128876"/>
          </a:xfrm>
        </p:spPr>
        <p:txBody>
          <a:bodyPr vert="horz" lIns="91440" tIns="45720" rIns="91440" bIns="45720" rtlCol="0" anchor="t">
            <a:normAutofit/>
          </a:bodyPr>
          <a:lstStyle/>
          <a:p>
            <a:r>
              <a:rPr lang="en-US" sz="5400" dirty="0"/>
              <a:t>Good or bad colors?</a:t>
            </a:r>
          </a:p>
        </p:txBody>
      </p:sp>
      <p:cxnSp>
        <p:nvCxnSpPr>
          <p:cNvPr id="26" name="Straight Connector 19">
            <a:extLst>
              <a:ext uri="{FF2B5EF4-FFF2-40B4-BE49-F238E27FC236}">
                <a16:creationId xmlns:a16="http://schemas.microsoft.com/office/drawing/2014/main" id="{DC36F877-5419-44C1-A2CD-376BDDDC3E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1553E1DA-3742-4354-9211-E9C22A14B5C0}"/>
              </a:ext>
            </a:extLst>
          </p:cNvPr>
          <p:cNvPicPr>
            <a:picLocks noChangeAspect="1"/>
          </p:cNvPicPr>
          <p:nvPr/>
        </p:nvPicPr>
        <p:blipFill rotWithShape="1">
          <a:blip r:embed="rId3"/>
          <a:srcRect l="76564" t="9863" r="10638" b="56913"/>
          <a:stretch/>
        </p:blipFill>
        <p:spPr>
          <a:xfrm>
            <a:off x="628648" y="1914502"/>
            <a:ext cx="5157591" cy="3787462"/>
          </a:xfrm>
          <a:prstGeom prst="rect">
            <a:avLst/>
          </a:prstGeom>
        </p:spPr>
      </p:pic>
      <p:pic>
        <p:nvPicPr>
          <p:cNvPr id="9" name="Picture 8">
            <a:extLst>
              <a:ext uri="{FF2B5EF4-FFF2-40B4-BE49-F238E27FC236}">
                <a16:creationId xmlns:a16="http://schemas.microsoft.com/office/drawing/2014/main" id="{AAC302EA-8CA1-4162-8E4B-6CF5EFA4F130}"/>
              </a:ext>
            </a:extLst>
          </p:cNvPr>
          <p:cNvPicPr>
            <a:picLocks noChangeAspect="1"/>
          </p:cNvPicPr>
          <p:nvPr/>
        </p:nvPicPr>
        <p:blipFill rotWithShape="1">
          <a:blip r:embed="rId3"/>
          <a:srcRect l="76391" t="42174" r="10181" b="25475"/>
          <a:stretch/>
        </p:blipFill>
        <p:spPr>
          <a:xfrm>
            <a:off x="5786239" y="1919609"/>
            <a:ext cx="5605661" cy="3701328"/>
          </a:xfrm>
          <a:prstGeom prst="rect">
            <a:avLst/>
          </a:prstGeom>
        </p:spPr>
      </p:pic>
      <p:cxnSp>
        <p:nvCxnSpPr>
          <p:cNvPr id="22" name="Straight Connector 21">
            <a:extLst>
              <a:ext uri="{FF2B5EF4-FFF2-40B4-BE49-F238E27FC236}">
                <a16:creationId xmlns:a16="http://schemas.microsoft.com/office/drawing/2014/main" id="{44B21692-652C-4371-95C5-05248EF342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7890"/>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48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4A3BD-73D6-43AC-BD94-571E1F7051FB}"/>
              </a:ext>
            </a:extLst>
          </p:cNvPr>
          <p:cNvSpPr>
            <a:spLocks noGrp="1"/>
          </p:cNvSpPr>
          <p:nvPr>
            <p:ph type="title"/>
          </p:nvPr>
        </p:nvSpPr>
        <p:spPr>
          <a:xfrm>
            <a:off x="700635" y="922096"/>
            <a:ext cx="6845383" cy="764661"/>
          </a:xfrm>
        </p:spPr>
        <p:txBody>
          <a:bodyPr>
            <a:normAutofit/>
          </a:bodyPr>
          <a:lstStyle/>
          <a:p>
            <a:r>
              <a:rPr lang="en-US" sz="3600" dirty="0"/>
              <a:t>pattern selection </a:t>
            </a:r>
          </a:p>
        </p:txBody>
      </p:sp>
      <p:pic>
        <p:nvPicPr>
          <p:cNvPr id="4" name="Picture 3">
            <a:extLst>
              <a:ext uri="{FF2B5EF4-FFF2-40B4-BE49-F238E27FC236}">
                <a16:creationId xmlns:a16="http://schemas.microsoft.com/office/drawing/2014/main" id="{AFB6CA97-82A9-4465-BE0B-E15F13CBAF45}"/>
              </a:ext>
            </a:extLst>
          </p:cNvPr>
          <p:cNvPicPr>
            <a:picLocks noChangeAspect="1"/>
          </p:cNvPicPr>
          <p:nvPr/>
        </p:nvPicPr>
        <p:blipFill rotWithShape="1">
          <a:blip r:embed="rId2"/>
          <a:srcRect l="67576" t="26190" r="9006" b="18027"/>
          <a:stretch/>
        </p:blipFill>
        <p:spPr>
          <a:xfrm>
            <a:off x="4943528" y="922095"/>
            <a:ext cx="6845383" cy="5132475"/>
          </a:xfrm>
          <a:prstGeom prst="rect">
            <a:avLst/>
          </a:prstGeom>
        </p:spPr>
      </p:pic>
    </p:spTree>
    <p:extLst>
      <p:ext uri="{BB962C8B-B14F-4D97-AF65-F5344CB8AC3E}">
        <p14:creationId xmlns:p14="http://schemas.microsoft.com/office/powerpoint/2010/main" val="3694522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3"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8BE986-CF13-3F43-A929-289EE0CA6B12}"/>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sz="3700" dirty="0"/>
              <a:t>Suggestions </a:t>
            </a:r>
            <a:br>
              <a:rPr lang="en-US" sz="3700" dirty="0"/>
            </a:br>
            <a:r>
              <a:rPr lang="en-US" sz="3700" dirty="0"/>
              <a:t>for </a:t>
            </a:r>
            <a:br>
              <a:rPr lang="en-US" sz="3700" dirty="0"/>
            </a:br>
            <a:r>
              <a:rPr lang="en-US" sz="3700" dirty="0"/>
              <a:t>legend </a:t>
            </a:r>
            <a:br>
              <a:rPr lang="en-US" sz="3700" dirty="0"/>
            </a:br>
            <a:r>
              <a:rPr lang="en-US" sz="3700" dirty="0"/>
              <a:t>symbology</a:t>
            </a:r>
          </a:p>
        </p:txBody>
      </p:sp>
      <p:cxnSp>
        <p:nvCxnSpPr>
          <p:cNvPr id="24"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22875D6-5AFD-44E7-AADD-3376AF4CA1A4}"/>
              </a:ext>
            </a:extLst>
          </p:cNvPr>
          <p:cNvPicPr>
            <a:picLocks noChangeAspect="1"/>
          </p:cNvPicPr>
          <p:nvPr/>
        </p:nvPicPr>
        <p:blipFill rotWithShape="1">
          <a:blip r:embed="rId2"/>
          <a:srcRect l="68940" t="9863" r="5625" b="17091"/>
          <a:stretch/>
        </p:blipFill>
        <p:spPr>
          <a:xfrm>
            <a:off x="3909528" y="488516"/>
            <a:ext cx="7402610" cy="6004380"/>
          </a:xfrm>
          <a:prstGeom prst="rect">
            <a:avLst/>
          </a:prstGeom>
        </p:spPr>
      </p:pic>
    </p:spTree>
    <p:extLst>
      <p:ext uri="{BB962C8B-B14F-4D97-AF65-F5344CB8AC3E}">
        <p14:creationId xmlns:p14="http://schemas.microsoft.com/office/powerpoint/2010/main" val="3950303111"/>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1687</Words>
  <Application>Microsoft Office PowerPoint</Application>
  <PresentationFormat>Widescreen</PresentationFormat>
  <Paragraphs>132</Paragraphs>
  <Slides>13</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13</vt:i4>
      </vt:variant>
    </vt:vector>
  </HeadingPairs>
  <TitlesOfParts>
    <vt:vector size="27" baseType="lpstr">
      <vt:lpstr>Arial</vt:lpstr>
      <vt:lpstr>Arial</vt:lpstr>
      <vt:lpstr>Arial Narrow</vt:lpstr>
      <vt:lpstr>Arial Nova</vt:lpstr>
      <vt:lpstr>Calibri</vt:lpstr>
      <vt:lpstr>Calisto MT</vt:lpstr>
      <vt:lpstr>Open Sans</vt:lpstr>
      <vt:lpstr>Roboto</vt:lpstr>
      <vt:lpstr>Source Sans Pro</vt:lpstr>
      <vt:lpstr>Univers Condensed</vt:lpstr>
      <vt:lpstr>Univers Condensed (Headings)</vt:lpstr>
      <vt:lpstr>Verdana</vt:lpstr>
      <vt:lpstr>Wingdings</vt:lpstr>
      <vt:lpstr>ChronicleVTI</vt:lpstr>
      <vt:lpstr>Maps for Publications as per USGS Standards</vt:lpstr>
      <vt:lpstr>WHY usgs maps are important</vt:lpstr>
      <vt:lpstr>PowerPoint Presentation</vt:lpstr>
      <vt:lpstr>General Graphics Requirements</vt:lpstr>
      <vt:lpstr>What all Maps should have</vt:lpstr>
      <vt:lpstr>Color recommendations</vt:lpstr>
      <vt:lpstr>Good or bad colors?</vt:lpstr>
      <vt:lpstr>pattern selection </vt:lpstr>
      <vt:lpstr>Suggestions  for  legend  symbology</vt:lpstr>
      <vt:lpstr>Good or bad Symbology?</vt:lpstr>
      <vt:lpstr>Scales for TOPO MAPS</vt:lpstr>
      <vt:lpstr>Good or Bad Scale?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Maps for Publications as per USGS Standards</dc:title>
  <dc:creator>Moreno,Melissa M</dc:creator>
  <cp:lastModifiedBy>Moreno,Melissa M</cp:lastModifiedBy>
  <cp:revision>9</cp:revision>
  <dcterms:created xsi:type="dcterms:W3CDTF">2020-10-14T18:38:18Z</dcterms:created>
  <dcterms:modified xsi:type="dcterms:W3CDTF">2020-10-14T19:09:54Z</dcterms:modified>
</cp:coreProperties>
</file>